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6" r:id="rId2"/>
    <p:sldId id="257" r:id="rId3"/>
    <p:sldId id="261" r:id="rId4"/>
    <p:sldId id="258" r:id="rId5"/>
    <p:sldId id="277" r:id="rId6"/>
    <p:sldId id="259" r:id="rId7"/>
    <p:sldId id="262" r:id="rId8"/>
    <p:sldId id="260" r:id="rId9"/>
    <p:sldId id="265" r:id="rId10"/>
    <p:sldId id="266" r:id="rId11"/>
    <p:sldId id="268" r:id="rId12"/>
    <p:sldId id="269" r:id="rId13"/>
    <p:sldId id="271" r:id="rId14"/>
    <p:sldId id="270" r:id="rId15"/>
    <p:sldId id="272" r:id="rId16"/>
    <p:sldId id="280" r:id="rId17"/>
    <p:sldId id="281" r:id="rId18"/>
    <p:sldId id="282" r:id="rId19"/>
    <p:sldId id="283" r:id="rId20"/>
    <p:sldId id="284" r:id="rId21"/>
    <p:sldId id="285" r:id="rId22"/>
    <p:sldId id="274"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7C7899-CF9E-4155-80CE-633F715D17F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572D91E-0678-403F-A820-426B729C3B28}">
      <dgm:prSet/>
      <dgm:spPr/>
      <dgm:t>
        <a:bodyPr/>
        <a:lstStyle/>
        <a:p>
          <a:r>
            <a:rPr lang="en-US"/>
            <a:t>Daten</a:t>
          </a:r>
        </a:p>
      </dgm:t>
    </dgm:pt>
    <dgm:pt modelId="{18F7045D-181D-4747-B471-895F65E26298}" type="parTrans" cxnId="{1F660C10-BADA-45AD-9C3B-1E56179879BB}">
      <dgm:prSet/>
      <dgm:spPr/>
      <dgm:t>
        <a:bodyPr/>
        <a:lstStyle/>
        <a:p>
          <a:endParaRPr lang="en-US"/>
        </a:p>
      </dgm:t>
    </dgm:pt>
    <dgm:pt modelId="{35F2360A-148E-43D1-ABFF-5378C98A3776}" type="sibTrans" cxnId="{1F660C10-BADA-45AD-9C3B-1E56179879BB}">
      <dgm:prSet/>
      <dgm:spPr/>
      <dgm:t>
        <a:bodyPr/>
        <a:lstStyle/>
        <a:p>
          <a:endParaRPr lang="en-US"/>
        </a:p>
      </dgm:t>
    </dgm:pt>
    <dgm:pt modelId="{8E333811-3449-403E-B257-1AFAA9370F59}">
      <dgm:prSet/>
      <dgm:spPr/>
      <dgm:t>
        <a:bodyPr/>
        <a:lstStyle/>
        <a:p>
          <a:r>
            <a:rPr lang="en-US" dirty="0"/>
            <a:t>Exploration</a:t>
          </a:r>
        </a:p>
      </dgm:t>
    </dgm:pt>
    <dgm:pt modelId="{231F5BA6-399C-4BC7-B5EE-26CDC69E0F4A}" type="parTrans" cxnId="{F755B2E0-CEC0-4747-A713-724195CF5880}">
      <dgm:prSet/>
      <dgm:spPr/>
      <dgm:t>
        <a:bodyPr/>
        <a:lstStyle/>
        <a:p>
          <a:endParaRPr lang="en-US"/>
        </a:p>
      </dgm:t>
    </dgm:pt>
    <dgm:pt modelId="{8E81BC3D-A1DD-46C8-86CD-79B854982CC2}" type="sibTrans" cxnId="{F755B2E0-CEC0-4747-A713-724195CF5880}">
      <dgm:prSet/>
      <dgm:spPr/>
      <dgm:t>
        <a:bodyPr/>
        <a:lstStyle/>
        <a:p>
          <a:endParaRPr lang="en-US"/>
        </a:p>
      </dgm:t>
    </dgm:pt>
    <dgm:pt modelId="{510263AC-4EF6-4E2A-BE31-011E2C78CFD4}">
      <dgm:prSet/>
      <dgm:spPr/>
      <dgm:t>
        <a:bodyPr/>
        <a:lstStyle/>
        <a:p>
          <a:r>
            <a:rPr lang="en-US" dirty="0"/>
            <a:t>Wrangling</a:t>
          </a:r>
        </a:p>
      </dgm:t>
    </dgm:pt>
    <dgm:pt modelId="{65A18CF6-4701-4792-81E3-EA9A8DF354F1}" type="parTrans" cxnId="{C7604AEC-ED19-42D3-9033-78E85377FDEA}">
      <dgm:prSet/>
      <dgm:spPr/>
      <dgm:t>
        <a:bodyPr/>
        <a:lstStyle/>
        <a:p>
          <a:endParaRPr lang="en-US"/>
        </a:p>
      </dgm:t>
    </dgm:pt>
    <dgm:pt modelId="{8C466BB8-C854-43A4-8E00-407255EDBEC1}" type="sibTrans" cxnId="{C7604AEC-ED19-42D3-9033-78E85377FDEA}">
      <dgm:prSet/>
      <dgm:spPr/>
      <dgm:t>
        <a:bodyPr/>
        <a:lstStyle/>
        <a:p>
          <a:endParaRPr lang="en-US"/>
        </a:p>
      </dgm:t>
    </dgm:pt>
    <dgm:pt modelId="{5729A1FF-1FA8-4832-9B91-44B93EEBADAF}">
      <dgm:prSet/>
      <dgm:spPr/>
      <dgm:t>
        <a:bodyPr/>
        <a:lstStyle/>
        <a:p>
          <a:r>
            <a:rPr lang="en-US" dirty="0" err="1"/>
            <a:t>Implementierung</a:t>
          </a:r>
          <a:r>
            <a:rPr lang="en-US" dirty="0"/>
            <a:t> DWC</a:t>
          </a:r>
        </a:p>
      </dgm:t>
    </dgm:pt>
    <dgm:pt modelId="{539B2257-6919-4D75-929E-359BCEC75A58}" type="parTrans" cxnId="{3AD353AA-2FCC-4625-B840-5063D3A48EC2}">
      <dgm:prSet/>
      <dgm:spPr/>
      <dgm:t>
        <a:bodyPr/>
        <a:lstStyle/>
        <a:p>
          <a:endParaRPr lang="en-US"/>
        </a:p>
      </dgm:t>
    </dgm:pt>
    <dgm:pt modelId="{38CD0969-E39A-4B59-8B3B-E02D1B900FD7}" type="sibTrans" cxnId="{3AD353AA-2FCC-4625-B840-5063D3A48EC2}">
      <dgm:prSet/>
      <dgm:spPr/>
      <dgm:t>
        <a:bodyPr/>
        <a:lstStyle/>
        <a:p>
          <a:endParaRPr lang="en-US"/>
        </a:p>
      </dgm:t>
    </dgm:pt>
    <dgm:pt modelId="{077FD74D-09C2-4F11-ABC2-6117DD45DCD9}">
      <dgm:prSet/>
      <dgm:spPr/>
      <dgm:t>
        <a:bodyPr/>
        <a:lstStyle/>
        <a:p>
          <a:r>
            <a:rPr lang="en-US" dirty="0" err="1"/>
            <a:t>Datenqualität</a:t>
          </a:r>
          <a:endParaRPr lang="en-US" dirty="0"/>
        </a:p>
      </dgm:t>
    </dgm:pt>
    <dgm:pt modelId="{60BFC05F-4EDB-49C0-90B9-5995B6D01B76}" type="parTrans" cxnId="{6FD27DFE-F8FC-4F88-BD82-B6AC479E117A}">
      <dgm:prSet/>
      <dgm:spPr/>
      <dgm:t>
        <a:bodyPr/>
        <a:lstStyle/>
        <a:p>
          <a:endParaRPr lang="en-US"/>
        </a:p>
      </dgm:t>
    </dgm:pt>
    <dgm:pt modelId="{DBDB580F-6CCF-45D5-8891-B10061613FF3}" type="sibTrans" cxnId="{6FD27DFE-F8FC-4F88-BD82-B6AC479E117A}">
      <dgm:prSet/>
      <dgm:spPr/>
      <dgm:t>
        <a:bodyPr/>
        <a:lstStyle/>
        <a:p>
          <a:endParaRPr lang="en-US"/>
        </a:p>
      </dgm:t>
    </dgm:pt>
    <dgm:pt modelId="{36DFAF71-764C-4715-835A-AC4D266818E0}">
      <dgm:prSet/>
      <dgm:spPr/>
      <dgm:t>
        <a:bodyPr/>
        <a:lstStyle/>
        <a:p>
          <a:r>
            <a:rPr lang="en-US" dirty="0" err="1"/>
            <a:t>Transformationen</a:t>
          </a:r>
          <a:endParaRPr lang="en-US" dirty="0"/>
        </a:p>
      </dgm:t>
    </dgm:pt>
    <dgm:pt modelId="{E6EA5EF7-A44C-4D44-83BD-51BE1E3F4F77}" type="parTrans" cxnId="{EB4DEA83-402F-4E00-BE42-47AA27FAF8D1}">
      <dgm:prSet/>
      <dgm:spPr/>
      <dgm:t>
        <a:bodyPr/>
        <a:lstStyle/>
        <a:p>
          <a:endParaRPr lang="en-US"/>
        </a:p>
      </dgm:t>
    </dgm:pt>
    <dgm:pt modelId="{07462D45-FC9E-43FB-B03C-00F33351E9D5}" type="sibTrans" cxnId="{EB4DEA83-402F-4E00-BE42-47AA27FAF8D1}">
      <dgm:prSet/>
      <dgm:spPr/>
      <dgm:t>
        <a:bodyPr/>
        <a:lstStyle/>
        <a:p>
          <a:endParaRPr lang="en-US"/>
        </a:p>
      </dgm:t>
    </dgm:pt>
    <dgm:pt modelId="{34ECE0B7-A08D-4925-AC48-BC00972BCDD3}">
      <dgm:prSet/>
      <dgm:spPr/>
      <dgm:t>
        <a:bodyPr/>
        <a:lstStyle/>
        <a:p>
          <a:r>
            <a:rPr lang="en-US" dirty="0"/>
            <a:t>Stories in SAC</a:t>
          </a:r>
        </a:p>
      </dgm:t>
    </dgm:pt>
    <dgm:pt modelId="{EF7D081E-C722-4091-B7C6-F407B3611264}" type="parTrans" cxnId="{007D00B0-4F3B-45B5-8EF5-4F09205B60D6}">
      <dgm:prSet/>
      <dgm:spPr/>
      <dgm:t>
        <a:bodyPr/>
        <a:lstStyle/>
        <a:p>
          <a:endParaRPr lang="en-US"/>
        </a:p>
      </dgm:t>
    </dgm:pt>
    <dgm:pt modelId="{D3F8BC8C-7EFD-4903-B97C-6DE76570AF23}" type="sibTrans" cxnId="{007D00B0-4F3B-45B5-8EF5-4F09205B60D6}">
      <dgm:prSet/>
      <dgm:spPr/>
      <dgm:t>
        <a:bodyPr/>
        <a:lstStyle/>
        <a:p>
          <a:endParaRPr lang="en-US"/>
        </a:p>
      </dgm:t>
    </dgm:pt>
    <dgm:pt modelId="{4FB307FF-F82B-4E7A-B5B5-9B916B93C2BA}">
      <dgm:prSet/>
      <dgm:spPr/>
      <dgm:t>
        <a:bodyPr/>
        <a:lstStyle/>
        <a:p>
          <a:r>
            <a:rPr lang="en-US" dirty="0" err="1"/>
            <a:t>Modelle</a:t>
          </a:r>
          <a:endParaRPr lang="en-US" dirty="0"/>
        </a:p>
      </dgm:t>
    </dgm:pt>
    <dgm:pt modelId="{D6ED5491-F7AD-4732-8080-EA5FA51F1CB8}" type="parTrans" cxnId="{7EC1DEF5-35DC-4DD9-94EB-B09130AC27DF}">
      <dgm:prSet/>
      <dgm:spPr/>
      <dgm:t>
        <a:bodyPr/>
        <a:lstStyle/>
        <a:p>
          <a:endParaRPr lang="en-US"/>
        </a:p>
      </dgm:t>
    </dgm:pt>
    <dgm:pt modelId="{B7D3CA42-FEBE-49B8-AD54-26C953508DC2}" type="sibTrans" cxnId="{7EC1DEF5-35DC-4DD9-94EB-B09130AC27DF}">
      <dgm:prSet/>
      <dgm:spPr/>
      <dgm:t>
        <a:bodyPr/>
        <a:lstStyle/>
        <a:p>
          <a:endParaRPr lang="en-US"/>
        </a:p>
      </dgm:t>
    </dgm:pt>
    <dgm:pt modelId="{B331D674-071C-43DD-905E-38AAEFC35050}">
      <dgm:prSet/>
      <dgm:spPr/>
      <dgm:t>
        <a:bodyPr/>
        <a:lstStyle/>
        <a:p>
          <a:r>
            <a:rPr lang="en-US" dirty="0" err="1"/>
            <a:t>Logisches</a:t>
          </a:r>
          <a:r>
            <a:rPr lang="en-US" dirty="0"/>
            <a:t> Modell</a:t>
          </a:r>
        </a:p>
      </dgm:t>
    </dgm:pt>
    <dgm:pt modelId="{BCDB84F4-364C-4103-AF78-BCEC60A31598}" type="parTrans" cxnId="{84A9BF52-ED47-4714-BE64-B0AA7F16EFF2}">
      <dgm:prSet/>
      <dgm:spPr/>
      <dgm:t>
        <a:bodyPr/>
        <a:lstStyle/>
        <a:p>
          <a:endParaRPr lang="en-US"/>
        </a:p>
      </dgm:t>
    </dgm:pt>
    <dgm:pt modelId="{647E35DA-802A-408D-B525-895CC12CD2E7}" type="sibTrans" cxnId="{84A9BF52-ED47-4714-BE64-B0AA7F16EFF2}">
      <dgm:prSet/>
      <dgm:spPr/>
      <dgm:t>
        <a:bodyPr/>
        <a:lstStyle/>
        <a:p>
          <a:endParaRPr lang="en-US"/>
        </a:p>
      </dgm:t>
    </dgm:pt>
    <dgm:pt modelId="{F02762C5-8D77-4C0F-BF64-AC68FA2C6574}">
      <dgm:prSet/>
      <dgm:spPr/>
      <dgm:t>
        <a:bodyPr/>
        <a:lstStyle/>
        <a:p>
          <a:r>
            <a:rPr lang="en-US" dirty="0"/>
            <a:t>E/R Modell</a:t>
          </a:r>
        </a:p>
      </dgm:t>
    </dgm:pt>
    <dgm:pt modelId="{E339DA0C-A5C8-419F-AC32-031A8D74186A}" type="parTrans" cxnId="{634F3B47-65C1-4654-8929-F908CC5D4211}">
      <dgm:prSet/>
      <dgm:spPr/>
      <dgm:t>
        <a:bodyPr/>
        <a:lstStyle/>
        <a:p>
          <a:endParaRPr lang="en-US"/>
        </a:p>
      </dgm:t>
    </dgm:pt>
    <dgm:pt modelId="{8F70EF07-50BA-4AAB-84C3-4C72C9255B14}" type="sibTrans" cxnId="{634F3B47-65C1-4654-8929-F908CC5D4211}">
      <dgm:prSet/>
      <dgm:spPr/>
      <dgm:t>
        <a:bodyPr/>
        <a:lstStyle/>
        <a:p>
          <a:endParaRPr lang="en-US"/>
        </a:p>
      </dgm:t>
    </dgm:pt>
    <dgm:pt modelId="{8AEE0408-6C81-4CCA-89B1-01ACE996578A}">
      <dgm:prSet/>
      <dgm:spPr/>
      <dgm:t>
        <a:bodyPr/>
        <a:lstStyle/>
        <a:p>
          <a:r>
            <a:rPr lang="de-DE" dirty="0"/>
            <a:t>Fahrer und Hersteller</a:t>
          </a:r>
          <a:endParaRPr lang="en-US" dirty="0"/>
        </a:p>
      </dgm:t>
    </dgm:pt>
    <dgm:pt modelId="{0AB5A27E-1E0B-41EC-8E66-C4BB9255FEF0}" type="parTrans" cxnId="{E7AF47D3-D5E4-40F3-8D59-4DFB49703AC6}">
      <dgm:prSet/>
      <dgm:spPr/>
      <dgm:t>
        <a:bodyPr/>
        <a:lstStyle/>
        <a:p>
          <a:endParaRPr lang="en-US"/>
        </a:p>
      </dgm:t>
    </dgm:pt>
    <dgm:pt modelId="{AF2B1A08-F99B-45F1-9FF7-8721D538F9E7}" type="sibTrans" cxnId="{E7AF47D3-D5E4-40F3-8D59-4DFB49703AC6}">
      <dgm:prSet/>
      <dgm:spPr/>
      <dgm:t>
        <a:bodyPr/>
        <a:lstStyle/>
        <a:p>
          <a:endParaRPr lang="en-US"/>
        </a:p>
      </dgm:t>
    </dgm:pt>
    <dgm:pt modelId="{0FC29D1C-C58B-4546-A7A8-BA5EB0ACBBC0}">
      <dgm:prSet/>
      <dgm:spPr/>
      <dgm:t>
        <a:bodyPr/>
        <a:lstStyle/>
        <a:p>
          <a:r>
            <a:rPr lang="de-DE" dirty="0"/>
            <a:t>Statusauswertung</a:t>
          </a:r>
          <a:endParaRPr lang="en-US" dirty="0"/>
        </a:p>
      </dgm:t>
    </dgm:pt>
    <dgm:pt modelId="{A9CC2A61-E2E6-4045-8DB5-562E6F66E4CD}" type="parTrans" cxnId="{8CB20D9E-17E9-4259-8933-6766C64F5FB2}">
      <dgm:prSet/>
      <dgm:spPr/>
      <dgm:t>
        <a:bodyPr/>
        <a:lstStyle/>
        <a:p>
          <a:endParaRPr lang="en-US"/>
        </a:p>
      </dgm:t>
    </dgm:pt>
    <dgm:pt modelId="{DE004CA3-8489-40F7-BFC9-30BB16BB7F3D}" type="sibTrans" cxnId="{8CB20D9E-17E9-4259-8933-6766C64F5FB2}">
      <dgm:prSet/>
      <dgm:spPr/>
      <dgm:t>
        <a:bodyPr/>
        <a:lstStyle/>
        <a:p>
          <a:endParaRPr lang="en-US"/>
        </a:p>
      </dgm:t>
    </dgm:pt>
    <dgm:pt modelId="{B6FB829B-1C8E-40BE-8840-6599A9D5027D}">
      <dgm:prSet/>
      <dgm:spPr/>
      <dgm:t>
        <a:bodyPr/>
        <a:lstStyle/>
        <a:p>
          <a:r>
            <a:rPr lang="de-DE" dirty="0"/>
            <a:t>Zusätzliche Fahrdaten</a:t>
          </a:r>
          <a:endParaRPr lang="en-US" dirty="0"/>
        </a:p>
      </dgm:t>
    </dgm:pt>
    <dgm:pt modelId="{321D24F3-CDD5-4430-BD78-701AB994A30D}" type="parTrans" cxnId="{943D5540-C0A2-48E4-ACA2-B4007AE38D43}">
      <dgm:prSet/>
      <dgm:spPr/>
      <dgm:t>
        <a:bodyPr/>
        <a:lstStyle/>
        <a:p>
          <a:endParaRPr lang="en-US"/>
        </a:p>
      </dgm:t>
    </dgm:pt>
    <dgm:pt modelId="{BE8C5B32-A99E-427C-A4D3-D4E999B0FFEA}" type="sibTrans" cxnId="{943D5540-C0A2-48E4-ACA2-B4007AE38D43}">
      <dgm:prSet/>
      <dgm:spPr/>
      <dgm:t>
        <a:bodyPr/>
        <a:lstStyle/>
        <a:p>
          <a:endParaRPr lang="en-US"/>
        </a:p>
      </dgm:t>
    </dgm:pt>
    <dgm:pt modelId="{B57DFD4D-D62D-48CE-9D0F-604010CF0C60}">
      <dgm:prSet/>
      <dgm:spPr/>
      <dgm:t>
        <a:bodyPr/>
        <a:lstStyle/>
        <a:p>
          <a:r>
            <a:rPr lang="de-DE" dirty="0"/>
            <a:t>Fazit</a:t>
          </a:r>
          <a:endParaRPr lang="en-US" dirty="0"/>
        </a:p>
      </dgm:t>
    </dgm:pt>
    <dgm:pt modelId="{A836E1C3-7DBC-4B35-A3AF-59BA61037C56}" type="parTrans" cxnId="{51EC920A-34BC-43E3-A76D-54B2B9D0B031}">
      <dgm:prSet/>
      <dgm:spPr/>
      <dgm:t>
        <a:bodyPr/>
        <a:lstStyle/>
        <a:p>
          <a:endParaRPr lang="en-US"/>
        </a:p>
      </dgm:t>
    </dgm:pt>
    <dgm:pt modelId="{488A960C-8AFD-4664-ACBA-0B246658B957}" type="sibTrans" cxnId="{51EC920A-34BC-43E3-A76D-54B2B9D0B031}">
      <dgm:prSet/>
      <dgm:spPr/>
      <dgm:t>
        <a:bodyPr/>
        <a:lstStyle/>
        <a:p>
          <a:endParaRPr lang="en-US"/>
        </a:p>
      </dgm:t>
    </dgm:pt>
    <dgm:pt modelId="{0259A920-451D-44F5-B796-B49F17E38D87}">
      <dgm:prSet/>
      <dgm:spPr/>
      <dgm:t>
        <a:bodyPr/>
        <a:lstStyle/>
        <a:p>
          <a:r>
            <a:rPr lang="en-US" dirty="0" err="1"/>
            <a:t>Grundlage</a:t>
          </a:r>
          <a:endParaRPr lang="en-US" dirty="0"/>
        </a:p>
      </dgm:t>
    </dgm:pt>
    <dgm:pt modelId="{8E2E767C-0626-4CDD-BF70-154946E2BAA7}" type="parTrans" cxnId="{2718880B-8255-4EF0-83F6-77E79041320E}">
      <dgm:prSet/>
      <dgm:spPr/>
      <dgm:t>
        <a:bodyPr/>
        <a:lstStyle/>
        <a:p>
          <a:endParaRPr lang="en-US"/>
        </a:p>
      </dgm:t>
    </dgm:pt>
    <dgm:pt modelId="{1F5FFDFC-1336-4AA0-898E-295BEC6E7950}" type="sibTrans" cxnId="{2718880B-8255-4EF0-83F6-77E79041320E}">
      <dgm:prSet/>
      <dgm:spPr/>
      <dgm:t>
        <a:bodyPr/>
        <a:lstStyle/>
        <a:p>
          <a:endParaRPr lang="en-US"/>
        </a:p>
      </dgm:t>
    </dgm:pt>
    <dgm:pt modelId="{6420089C-CFC4-4094-B2D0-AF94458806C6}">
      <dgm:prSet/>
      <dgm:spPr/>
      <dgm:t>
        <a:bodyPr/>
        <a:lstStyle/>
        <a:p>
          <a:r>
            <a:rPr lang="en-US" dirty="0" err="1"/>
            <a:t>Dimensionsal</a:t>
          </a:r>
          <a:r>
            <a:rPr lang="en-US" dirty="0"/>
            <a:t> Views</a:t>
          </a:r>
        </a:p>
      </dgm:t>
    </dgm:pt>
    <dgm:pt modelId="{1D420239-2B99-48C4-BAA2-8BB3238638B2}" type="parTrans" cxnId="{033B8EAA-6388-4F97-BBF5-D69159CEDAB7}">
      <dgm:prSet/>
      <dgm:spPr/>
      <dgm:t>
        <a:bodyPr/>
        <a:lstStyle/>
        <a:p>
          <a:endParaRPr lang="en-US"/>
        </a:p>
      </dgm:t>
    </dgm:pt>
    <dgm:pt modelId="{B468B907-C38F-4E89-B737-B4E3CD0EFAAF}" type="sibTrans" cxnId="{033B8EAA-6388-4F97-BBF5-D69159CEDAB7}">
      <dgm:prSet/>
      <dgm:spPr/>
      <dgm:t>
        <a:bodyPr/>
        <a:lstStyle/>
        <a:p>
          <a:endParaRPr lang="en-US"/>
        </a:p>
      </dgm:t>
    </dgm:pt>
    <dgm:pt modelId="{0C0036C5-DF3E-4C0D-9906-C75AD87052BB}">
      <dgm:prSet/>
      <dgm:spPr/>
      <dgm:t>
        <a:bodyPr/>
        <a:lstStyle/>
        <a:p>
          <a:r>
            <a:rPr lang="de-DE" dirty="0"/>
            <a:t>Analytical Views</a:t>
          </a:r>
          <a:endParaRPr lang="en-US" dirty="0"/>
        </a:p>
      </dgm:t>
    </dgm:pt>
    <dgm:pt modelId="{BBD803E0-8C07-4E94-BF26-33980EAB6205}" type="parTrans" cxnId="{F769D21B-3EC2-451F-81FD-1FBA102E0ACF}">
      <dgm:prSet/>
      <dgm:spPr/>
      <dgm:t>
        <a:bodyPr/>
        <a:lstStyle/>
        <a:p>
          <a:endParaRPr lang="en-US"/>
        </a:p>
      </dgm:t>
    </dgm:pt>
    <dgm:pt modelId="{737D066C-712D-400F-8758-A42B72ED2B6F}" type="sibTrans" cxnId="{F769D21B-3EC2-451F-81FD-1FBA102E0ACF}">
      <dgm:prSet/>
      <dgm:spPr/>
      <dgm:t>
        <a:bodyPr/>
        <a:lstStyle/>
        <a:p>
          <a:endParaRPr lang="en-US"/>
        </a:p>
      </dgm:t>
    </dgm:pt>
    <dgm:pt modelId="{0B6636C0-3D56-4456-B5DD-6A049C448040}" type="pres">
      <dgm:prSet presAssocID="{007C7899-CF9E-4155-80CE-633F715D17F8}" presName="linear" presStyleCnt="0">
        <dgm:presLayoutVars>
          <dgm:animLvl val="lvl"/>
          <dgm:resizeHandles val="exact"/>
        </dgm:presLayoutVars>
      </dgm:prSet>
      <dgm:spPr/>
    </dgm:pt>
    <dgm:pt modelId="{AB853637-D1CD-4C9B-AC3B-0EB6B06AFF31}" type="pres">
      <dgm:prSet presAssocID="{5572D91E-0678-403F-A820-426B729C3B28}" presName="parentText" presStyleLbl="node1" presStyleIdx="0" presStyleCnt="5">
        <dgm:presLayoutVars>
          <dgm:chMax val="0"/>
          <dgm:bulletEnabled val="1"/>
        </dgm:presLayoutVars>
      </dgm:prSet>
      <dgm:spPr/>
    </dgm:pt>
    <dgm:pt modelId="{065605F1-2EE0-4D44-B6A6-7C7294D00B9B}" type="pres">
      <dgm:prSet presAssocID="{5572D91E-0678-403F-A820-426B729C3B28}" presName="childText" presStyleLbl="revTx" presStyleIdx="0" presStyleCnt="4">
        <dgm:presLayoutVars>
          <dgm:bulletEnabled val="1"/>
        </dgm:presLayoutVars>
      </dgm:prSet>
      <dgm:spPr/>
    </dgm:pt>
    <dgm:pt modelId="{706FE938-0B73-47CE-8993-59DC1E3A30A8}" type="pres">
      <dgm:prSet presAssocID="{4FB307FF-F82B-4E7A-B5B5-9B916B93C2BA}" presName="parentText" presStyleLbl="node1" presStyleIdx="1" presStyleCnt="5">
        <dgm:presLayoutVars>
          <dgm:chMax val="0"/>
          <dgm:bulletEnabled val="1"/>
        </dgm:presLayoutVars>
      </dgm:prSet>
      <dgm:spPr/>
    </dgm:pt>
    <dgm:pt modelId="{3D79D5D9-4D43-442B-95FA-579C6A9446FE}" type="pres">
      <dgm:prSet presAssocID="{4FB307FF-F82B-4E7A-B5B5-9B916B93C2BA}" presName="childText" presStyleLbl="revTx" presStyleIdx="1" presStyleCnt="4">
        <dgm:presLayoutVars>
          <dgm:bulletEnabled val="1"/>
        </dgm:presLayoutVars>
      </dgm:prSet>
      <dgm:spPr/>
    </dgm:pt>
    <dgm:pt modelId="{DE7414DD-1EC8-48EE-BB55-13654641D677}" type="pres">
      <dgm:prSet presAssocID="{5729A1FF-1FA8-4832-9B91-44B93EEBADAF}" presName="parentText" presStyleLbl="node1" presStyleIdx="2" presStyleCnt="5">
        <dgm:presLayoutVars>
          <dgm:chMax val="0"/>
          <dgm:bulletEnabled val="1"/>
        </dgm:presLayoutVars>
      </dgm:prSet>
      <dgm:spPr/>
    </dgm:pt>
    <dgm:pt modelId="{60E161DC-2AC8-4770-BE04-D11ACE42245C}" type="pres">
      <dgm:prSet presAssocID="{5729A1FF-1FA8-4832-9B91-44B93EEBADAF}" presName="childText" presStyleLbl="revTx" presStyleIdx="2" presStyleCnt="4">
        <dgm:presLayoutVars>
          <dgm:bulletEnabled val="1"/>
        </dgm:presLayoutVars>
      </dgm:prSet>
      <dgm:spPr/>
    </dgm:pt>
    <dgm:pt modelId="{F6350E86-D9EF-4F1F-B9CB-E7890162E252}" type="pres">
      <dgm:prSet presAssocID="{34ECE0B7-A08D-4925-AC48-BC00972BCDD3}" presName="parentText" presStyleLbl="node1" presStyleIdx="3" presStyleCnt="5">
        <dgm:presLayoutVars>
          <dgm:chMax val="0"/>
          <dgm:bulletEnabled val="1"/>
        </dgm:presLayoutVars>
      </dgm:prSet>
      <dgm:spPr/>
    </dgm:pt>
    <dgm:pt modelId="{E21BB1DB-6076-439E-A861-16C1F860BA70}" type="pres">
      <dgm:prSet presAssocID="{34ECE0B7-A08D-4925-AC48-BC00972BCDD3}" presName="childText" presStyleLbl="revTx" presStyleIdx="3" presStyleCnt="4">
        <dgm:presLayoutVars>
          <dgm:bulletEnabled val="1"/>
        </dgm:presLayoutVars>
      </dgm:prSet>
      <dgm:spPr/>
    </dgm:pt>
    <dgm:pt modelId="{FEF78E86-4EF6-470F-B14F-440A59A0E3FD}" type="pres">
      <dgm:prSet presAssocID="{B57DFD4D-D62D-48CE-9D0F-604010CF0C60}" presName="parentText" presStyleLbl="node1" presStyleIdx="4" presStyleCnt="5">
        <dgm:presLayoutVars>
          <dgm:chMax val="0"/>
          <dgm:bulletEnabled val="1"/>
        </dgm:presLayoutVars>
      </dgm:prSet>
      <dgm:spPr/>
    </dgm:pt>
  </dgm:ptLst>
  <dgm:cxnLst>
    <dgm:cxn modelId="{CEADFA02-F4E6-4294-96B5-A1BCBBFF6AF5}" type="presOf" srcId="{34ECE0B7-A08D-4925-AC48-BC00972BCDD3}" destId="{F6350E86-D9EF-4F1F-B9CB-E7890162E252}" srcOrd="0" destOrd="0" presId="urn:microsoft.com/office/officeart/2005/8/layout/vList2"/>
    <dgm:cxn modelId="{51EC920A-34BC-43E3-A76D-54B2B9D0B031}" srcId="{007C7899-CF9E-4155-80CE-633F715D17F8}" destId="{B57DFD4D-D62D-48CE-9D0F-604010CF0C60}" srcOrd="4" destOrd="0" parTransId="{A836E1C3-7DBC-4B35-A3AF-59BA61037C56}" sibTransId="{488A960C-8AFD-4664-ACBA-0B246658B957}"/>
    <dgm:cxn modelId="{2718880B-8255-4EF0-83F6-77E79041320E}" srcId="{5572D91E-0678-403F-A820-426B729C3B28}" destId="{0259A920-451D-44F5-B796-B49F17E38D87}" srcOrd="0" destOrd="0" parTransId="{8E2E767C-0626-4CDD-BF70-154946E2BAA7}" sibTransId="{1F5FFDFC-1336-4AA0-898E-295BEC6E7950}"/>
    <dgm:cxn modelId="{1F660C10-BADA-45AD-9C3B-1E56179879BB}" srcId="{007C7899-CF9E-4155-80CE-633F715D17F8}" destId="{5572D91E-0678-403F-A820-426B729C3B28}" srcOrd="0" destOrd="0" parTransId="{18F7045D-181D-4747-B471-895F65E26298}" sibTransId="{35F2360A-148E-43D1-ABFF-5378C98A3776}"/>
    <dgm:cxn modelId="{F769D21B-3EC2-451F-81FD-1FBA102E0ACF}" srcId="{5729A1FF-1FA8-4832-9B91-44B93EEBADAF}" destId="{0C0036C5-DF3E-4C0D-9906-C75AD87052BB}" srcOrd="3" destOrd="0" parTransId="{BBD803E0-8C07-4E94-BF26-33980EAB6205}" sibTransId="{737D066C-712D-400F-8758-A42B72ED2B6F}"/>
    <dgm:cxn modelId="{DC380C27-C15E-4585-9D84-08DDFDBF8BBA}" type="presOf" srcId="{0FC29D1C-C58B-4546-A7A8-BA5EB0ACBBC0}" destId="{E21BB1DB-6076-439E-A861-16C1F860BA70}" srcOrd="0" destOrd="1" presId="urn:microsoft.com/office/officeart/2005/8/layout/vList2"/>
    <dgm:cxn modelId="{50DAAB2A-8D5E-4501-BD17-84D859688453}" type="presOf" srcId="{510263AC-4EF6-4E2A-BE31-011E2C78CFD4}" destId="{065605F1-2EE0-4D44-B6A6-7C7294D00B9B}" srcOrd="0" destOrd="2" presId="urn:microsoft.com/office/officeart/2005/8/layout/vList2"/>
    <dgm:cxn modelId="{CA5F5E2C-36A5-40C2-9948-6487FC840C2D}" type="presOf" srcId="{5572D91E-0678-403F-A820-426B729C3B28}" destId="{AB853637-D1CD-4C9B-AC3B-0EB6B06AFF31}" srcOrd="0" destOrd="0" presId="urn:microsoft.com/office/officeart/2005/8/layout/vList2"/>
    <dgm:cxn modelId="{943D5540-C0A2-48E4-ACA2-B4007AE38D43}" srcId="{34ECE0B7-A08D-4925-AC48-BC00972BCDD3}" destId="{B6FB829B-1C8E-40BE-8840-6599A9D5027D}" srcOrd="2" destOrd="0" parTransId="{321D24F3-CDD5-4430-BD78-701AB994A30D}" sibTransId="{BE8C5B32-A99E-427C-A4D3-D4E999B0FFEA}"/>
    <dgm:cxn modelId="{634F3B47-65C1-4654-8929-F908CC5D4211}" srcId="{4FB307FF-F82B-4E7A-B5B5-9B916B93C2BA}" destId="{F02762C5-8D77-4C0F-BF64-AC68FA2C6574}" srcOrd="1" destOrd="0" parTransId="{E339DA0C-A5C8-419F-AC32-031A8D74186A}" sibTransId="{8F70EF07-50BA-4AAB-84C3-4C72C9255B14}"/>
    <dgm:cxn modelId="{84A9BF52-ED47-4714-BE64-B0AA7F16EFF2}" srcId="{4FB307FF-F82B-4E7A-B5B5-9B916B93C2BA}" destId="{B331D674-071C-43DD-905E-38AAEFC35050}" srcOrd="0" destOrd="0" parTransId="{BCDB84F4-364C-4103-AF78-BCEC60A31598}" sibTransId="{647E35DA-802A-408D-B525-895CC12CD2E7}"/>
    <dgm:cxn modelId="{03F50482-A156-41D7-9DE4-4C267CEFD9D8}" type="presOf" srcId="{6420089C-CFC4-4094-B2D0-AF94458806C6}" destId="{60E161DC-2AC8-4770-BE04-D11ACE42245C}" srcOrd="0" destOrd="2" presId="urn:microsoft.com/office/officeart/2005/8/layout/vList2"/>
    <dgm:cxn modelId="{2FD35E82-88C7-4EAD-A093-7A2FFC14901F}" type="presOf" srcId="{B57DFD4D-D62D-48CE-9D0F-604010CF0C60}" destId="{FEF78E86-4EF6-470F-B14F-440A59A0E3FD}" srcOrd="0" destOrd="0" presId="urn:microsoft.com/office/officeart/2005/8/layout/vList2"/>
    <dgm:cxn modelId="{EB4DEA83-402F-4E00-BE42-47AA27FAF8D1}" srcId="{5729A1FF-1FA8-4832-9B91-44B93EEBADAF}" destId="{36DFAF71-764C-4715-835A-AC4D266818E0}" srcOrd="1" destOrd="0" parTransId="{E6EA5EF7-A44C-4D44-83BD-51BE1E3F4F77}" sibTransId="{07462D45-FC9E-43FB-B03C-00F33351E9D5}"/>
    <dgm:cxn modelId="{B4C2138E-F5C3-4BFD-B51E-4277E3CD32EE}" type="presOf" srcId="{36DFAF71-764C-4715-835A-AC4D266818E0}" destId="{60E161DC-2AC8-4770-BE04-D11ACE42245C}" srcOrd="0" destOrd="1" presId="urn:microsoft.com/office/officeart/2005/8/layout/vList2"/>
    <dgm:cxn modelId="{8CB20D9E-17E9-4259-8933-6766C64F5FB2}" srcId="{34ECE0B7-A08D-4925-AC48-BC00972BCDD3}" destId="{0FC29D1C-C58B-4546-A7A8-BA5EB0ACBBC0}" srcOrd="1" destOrd="0" parTransId="{A9CC2A61-E2E6-4045-8DB5-562E6F66E4CD}" sibTransId="{DE004CA3-8489-40F7-BFC9-30BB16BB7F3D}"/>
    <dgm:cxn modelId="{D283439F-B1BB-4055-A79A-311528CDFBDF}" type="presOf" srcId="{007C7899-CF9E-4155-80CE-633F715D17F8}" destId="{0B6636C0-3D56-4456-B5DD-6A049C448040}" srcOrd="0" destOrd="0" presId="urn:microsoft.com/office/officeart/2005/8/layout/vList2"/>
    <dgm:cxn modelId="{E8855CA6-AFF7-47AF-A9A3-4FDFBCF264CB}" type="presOf" srcId="{4FB307FF-F82B-4E7A-B5B5-9B916B93C2BA}" destId="{706FE938-0B73-47CE-8993-59DC1E3A30A8}" srcOrd="0" destOrd="0" presId="urn:microsoft.com/office/officeart/2005/8/layout/vList2"/>
    <dgm:cxn modelId="{3AD353AA-2FCC-4625-B840-5063D3A48EC2}" srcId="{007C7899-CF9E-4155-80CE-633F715D17F8}" destId="{5729A1FF-1FA8-4832-9B91-44B93EEBADAF}" srcOrd="2" destOrd="0" parTransId="{539B2257-6919-4D75-929E-359BCEC75A58}" sibTransId="{38CD0969-E39A-4B59-8B3B-E02D1B900FD7}"/>
    <dgm:cxn modelId="{033B8EAA-6388-4F97-BBF5-D69159CEDAB7}" srcId="{5729A1FF-1FA8-4832-9B91-44B93EEBADAF}" destId="{6420089C-CFC4-4094-B2D0-AF94458806C6}" srcOrd="2" destOrd="0" parTransId="{1D420239-2B99-48C4-BAA2-8BB3238638B2}" sibTransId="{B468B907-C38F-4E89-B737-B4E3CD0EFAAF}"/>
    <dgm:cxn modelId="{86B4C6AB-A3DD-41B6-9896-4B9C833897D2}" type="presOf" srcId="{5729A1FF-1FA8-4832-9B91-44B93EEBADAF}" destId="{DE7414DD-1EC8-48EE-BB55-13654641D677}" srcOrd="0" destOrd="0" presId="urn:microsoft.com/office/officeart/2005/8/layout/vList2"/>
    <dgm:cxn modelId="{55ECBCAD-E53D-4BDA-8780-98438DD274E9}" type="presOf" srcId="{8AEE0408-6C81-4CCA-89B1-01ACE996578A}" destId="{E21BB1DB-6076-439E-A861-16C1F860BA70}" srcOrd="0" destOrd="0" presId="urn:microsoft.com/office/officeart/2005/8/layout/vList2"/>
    <dgm:cxn modelId="{007D00B0-4F3B-45B5-8EF5-4F09205B60D6}" srcId="{007C7899-CF9E-4155-80CE-633F715D17F8}" destId="{34ECE0B7-A08D-4925-AC48-BC00972BCDD3}" srcOrd="3" destOrd="0" parTransId="{EF7D081E-C722-4091-B7C6-F407B3611264}" sibTransId="{D3F8BC8C-7EFD-4903-B97C-6DE76570AF23}"/>
    <dgm:cxn modelId="{054303BA-B41F-4C0B-A604-C2A8AA545EC8}" type="presOf" srcId="{0259A920-451D-44F5-B796-B49F17E38D87}" destId="{065605F1-2EE0-4D44-B6A6-7C7294D00B9B}" srcOrd="0" destOrd="0" presId="urn:microsoft.com/office/officeart/2005/8/layout/vList2"/>
    <dgm:cxn modelId="{60E687BB-B607-4B3D-971E-44347EF42FE5}" type="presOf" srcId="{8E333811-3449-403E-B257-1AFAA9370F59}" destId="{065605F1-2EE0-4D44-B6A6-7C7294D00B9B}" srcOrd="0" destOrd="1" presId="urn:microsoft.com/office/officeart/2005/8/layout/vList2"/>
    <dgm:cxn modelId="{E7AF47D3-D5E4-40F3-8D59-4DFB49703AC6}" srcId="{34ECE0B7-A08D-4925-AC48-BC00972BCDD3}" destId="{8AEE0408-6C81-4CCA-89B1-01ACE996578A}" srcOrd="0" destOrd="0" parTransId="{0AB5A27E-1E0B-41EC-8E66-C4BB9255FEF0}" sibTransId="{AF2B1A08-F99B-45F1-9FF7-8721D538F9E7}"/>
    <dgm:cxn modelId="{F755B2E0-CEC0-4747-A713-724195CF5880}" srcId="{5572D91E-0678-403F-A820-426B729C3B28}" destId="{8E333811-3449-403E-B257-1AFAA9370F59}" srcOrd="1" destOrd="0" parTransId="{231F5BA6-399C-4BC7-B5EE-26CDC69E0F4A}" sibTransId="{8E81BC3D-A1DD-46C8-86CD-79B854982CC2}"/>
    <dgm:cxn modelId="{241B26E1-E737-4D8F-B6EF-F1EC124EF8C5}" type="presOf" srcId="{F02762C5-8D77-4C0F-BF64-AC68FA2C6574}" destId="{3D79D5D9-4D43-442B-95FA-579C6A9446FE}" srcOrd="0" destOrd="1" presId="urn:microsoft.com/office/officeart/2005/8/layout/vList2"/>
    <dgm:cxn modelId="{C7604AEC-ED19-42D3-9033-78E85377FDEA}" srcId="{5572D91E-0678-403F-A820-426B729C3B28}" destId="{510263AC-4EF6-4E2A-BE31-011E2C78CFD4}" srcOrd="2" destOrd="0" parTransId="{65A18CF6-4701-4792-81E3-EA9A8DF354F1}" sibTransId="{8C466BB8-C854-43A4-8E00-407255EDBEC1}"/>
    <dgm:cxn modelId="{FB2299EC-D6AF-4FB9-9393-B1C8D918E251}" type="presOf" srcId="{0C0036C5-DF3E-4C0D-9906-C75AD87052BB}" destId="{60E161DC-2AC8-4770-BE04-D11ACE42245C}" srcOrd="0" destOrd="3" presId="urn:microsoft.com/office/officeart/2005/8/layout/vList2"/>
    <dgm:cxn modelId="{088AC8EE-9193-4FDD-8B60-BC99E23C4E19}" type="presOf" srcId="{077FD74D-09C2-4F11-ABC2-6117DD45DCD9}" destId="{60E161DC-2AC8-4770-BE04-D11ACE42245C}" srcOrd="0" destOrd="0" presId="urn:microsoft.com/office/officeart/2005/8/layout/vList2"/>
    <dgm:cxn modelId="{7EC1DEF5-35DC-4DD9-94EB-B09130AC27DF}" srcId="{007C7899-CF9E-4155-80CE-633F715D17F8}" destId="{4FB307FF-F82B-4E7A-B5B5-9B916B93C2BA}" srcOrd="1" destOrd="0" parTransId="{D6ED5491-F7AD-4732-8080-EA5FA51F1CB8}" sibTransId="{B7D3CA42-FEBE-49B8-AD54-26C953508DC2}"/>
    <dgm:cxn modelId="{FC35DCFB-49AE-4C0C-9078-910639140042}" type="presOf" srcId="{B331D674-071C-43DD-905E-38AAEFC35050}" destId="{3D79D5D9-4D43-442B-95FA-579C6A9446FE}" srcOrd="0" destOrd="0" presId="urn:microsoft.com/office/officeart/2005/8/layout/vList2"/>
    <dgm:cxn modelId="{1E4E20FC-7DC2-4401-93B8-6ABFED89F5AB}" type="presOf" srcId="{B6FB829B-1C8E-40BE-8840-6599A9D5027D}" destId="{E21BB1DB-6076-439E-A861-16C1F860BA70}" srcOrd="0" destOrd="2" presId="urn:microsoft.com/office/officeart/2005/8/layout/vList2"/>
    <dgm:cxn modelId="{6FD27DFE-F8FC-4F88-BD82-B6AC479E117A}" srcId="{5729A1FF-1FA8-4832-9B91-44B93EEBADAF}" destId="{077FD74D-09C2-4F11-ABC2-6117DD45DCD9}" srcOrd="0" destOrd="0" parTransId="{60BFC05F-4EDB-49C0-90B9-5995B6D01B76}" sibTransId="{DBDB580F-6CCF-45D5-8891-B10061613FF3}"/>
    <dgm:cxn modelId="{29322265-BF3E-4957-A761-688E3218CBF8}" type="presParOf" srcId="{0B6636C0-3D56-4456-B5DD-6A049C448040}" destId="{AB853637-D1CD-4C9B-AC3B-0EB6B06AFF31}" srcOrd="0" destOrd="0" presId="urn:microsoft.com/office/officeart/2005/8/layout/vList2"/>
    <dgm:cxn modelId="{EF17CB3E-18E8-4EB8-B8B2-AE9849BACBBF}" type="presParOf" srcId="{0B6636C0-3D56-4456-B5DD-6A049C448040}" destId="{065605F1-2EE0-4D44-B6A6-7C7294D00B9B}" srcOrd="1" destOrd="0" presId="urn:microsoft.com/office/officeart/2005/8/layout/vList2"/>
    <dgm:cxn modelId="{B70E0C4F-C520-4522-8311-6F2025F63C5D}" type="presParOf" srcId="{0B6636C0-3D56-4456-B5DD-6A049C448040}" destId="{706FE938-0B73-47CE-8993-59DC1E3A30A8}" srcOrd="2" destOrd="0" presId="urn:microsoft.com/office/officeart/2005/8/layout/vList2"/>
    <dgm:cxn modelId="{427F59E5-671F-40F4-98FD-08E3828E5E8F}" type="presParOf" srcId="{0B6636C0-3D56-4456-B5DD-6A049C448040}" destId="{3D79D5D9-4D43-442B-95FA-579C6A9446FE}" srcOrd="3" destOrd="0" presId="urn:microsoft.com/office/officeart/2005/8/layout/vList2"/>
    <dgm:cxn modelId="{82EA6918-E28C-4ADB-9405-2A1053DF70DD}" type="presParOf" srcId="{0B6636C0-3D56-4456-B5DD-6A049C448040}" destId="{DE7414DD-1EC8-48EE-BB55-13654641D677}" srcOrd="4" destOrd="0" presId="urn:microsoft.com/office/officeart/2005/8/layout/vList2"/>
    <dgm:cxn modelId="{271E232A-AD26-4ED3-931A-E1DDB3AE7766}" type="presParOf" srcId="{0B6636C0-3D56-4456-B5DD-6A049C448040}" destId="{60E161DC-2AC8-4770-BE04-D11ACE42245C}" srcOrd="5" destOrd="0" presId="urn:microsoft.com/office/officeart/2005/8/layout/vList2"/>
    <dgm:cxn modelId="{3375336F-E452-493B-A48F-1540436F5F7E}" type="presParOf" srcId="{0B6636C0-3D56-4456-B5DD-6A049C448040}" destId="{F6350E86-D9EF-4F1F-B9CB-E7890162E252}" srcOrd="6" destOrd="0" presId="urn:microsoft.com/office/officeart/2005/8/layout/vList2"/>
    <dgm:cxn modelId="{F878BE4A-8D63-44AD-936C-064DB1ECACEF}" type="presParOf" srcId="{0B6636C0-3D56-4456-B5DD-6A049C448040}" destId="{E21BB1DB-6076-439E-A861-16C1F860BA70}" srcOrd="7" destOrd="0" presId="urn:microsoft.com/office/officeart/2005/8/layout/vList2"/>
    <dgm:cxn modelId="{7358CE1E-C127-4604-8705-A7B1E6ABCE2E}" type="presParOf" srcId="{0B6636C0-3D56-4456-B5DD-6A049C448040}" destId="{FEF78E86-4EF6-470F-B14F-440A59A0E3F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53637-D1CD-4C9B-AC3B-0EB6B06AFF31}">
      <dsp:nvSpPr>
        <dsp:cNvPr id="0" name=""/>
        <dsp:cNvSpPr/>
      </dsp:nvSpPr>
      <dsp:spPr>
        <a:xfrm>
          <a:off x="0" y="87102"/>
          <a:ext cx="6245265" cy="4557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Daten</a:t>
          </a:r>
        </a:p>
      </dsp:txBody>
      <dsp:txXfrm>
        <a:off x="22246" y="109348"/>
        <a:ext cx="6200773" cy="411223"/>
      </dsp:txXfrm>
    </dsp:sp>
    <dsp:sp modelId="{065605F1-2EE0-4D44-B6A6-7C7294D00B9B}">
      <dsp:nvSpPr>
        <dsp:cNvPr id="0" name=""/>
        <dsp:cNvSpPr/>
      </dsp:nvSpPr>
      <dsp:spPr>
        <a:xfrm>
          <a:off x="0" y="542817"/>
          <a:ext cx="6245265" cy="786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err="1"/>
            <a:t>Grundlage</a:t>
          </a:r>
          <a:endParaRPr lang="en-US" sz="1500" kern="1200" dirty="0"/>
        </a:p>
        <a:p>
          <a:pPr marL="114300" lvl="1" indent="-114300" algn="l" defTabSz="666750">
            <a:lnSpc>
              <a:spcPct val="90000"/>
            </a:lnSpc>
            <a:spcBef>
              <a:spcPct val="0"/>
            </a:spcBef>
            <a:spcAft>
              <a:spcPct val="20000"/>
            </a:spcAft>
            <a:buChar char="•"/>
          </a:pPr>
          <a:r>
            <a:rPr lang="en-US" sz="1500" kern="1200" dirty="0"/>
            <a:t>Exploration</a:t>
          </a:r>
        </a:p>
        <a:p>
          <a:pPr marL="114300" lvl="1" indent="-114300" algn="l" defTabSz="666750">
            <a:lnSpc>
              <a:spcPct val="90000"/>
            </a:lnSpc>
            <a:spcBef>
              <a:spcPct val="0"/>
            </a:spcBef>
            <a:spcAft>
              <a:spcPct val="20000"/>
            </a:spcAft>
            <a:buChar char="•"/>
          </a:pPr>
          <a:r>
            <a:rPr lang="en-US" sz="1500" kern="1200" dirty="0"/>
            <a:t>Wrangling</a:t>
          </a:r>
        </a:p>
      </dsp:txBody>
      <dsp:txXfrm>
        <a:off x="0" y="542817"/>
        <a:ext cx="6245265" cy="786599"/>
      </dsp:txXfrm>
    </dsp:sp>
    <dsp:sp modelId="{706FE938-0B73-47CE-8993-59DC1E3A30A8}">
      <dsp:nvSpPr>
        <dsp:cNvPr id="0" name=""/>
        <dsp:cNvSpPr/>
      </dsp:nvSpPr>
      <dsp:spPr>
        <a:xfrm>
          <a:off x="0" y="1329417"/>
          <a:ext cx="6245265" cy="455715"/>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err="1"/>
            <a:t>Modelle</a:t>
          </a:r>
          <a:endParaRPr lang="en-US" sz="1900" kern="1200" dirty="0"/>
        </a:p>
      </dsp:txBody>
      <dsp:txXfrm>
        <a:off x="22246" y="1351663"/>
        <a:ext cx="6200773" cy="411223"/>
      </dsp:txXfrm>
    </dsp:sp>
    <dsp:sp modelId="{3D79D5D9-4D43-442B-95FA-579C6A9446FE}">
      <dsp:nvSpPr>
        <dsp:cNvPr id="0" name=""/>
        <dsp:cNvSpPr/>
      </dsp:nvSpPr>
      <dsp:spPr>
        <a:xfrm>
          <a:off x="0" y="1785132"/>
          <a:ext cx="6245265" cy="521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err="1"/>
            <a:t>Logisches</a:t>
          </a:r>
          <a:r>
            <a:rPr lang="en-US" sz="1500" kern="1200" dirty="0"/>
            <a:t> Modell</a:t>
          </a:r>
        </a:p>
        <a:p>
          <a:pPr marL="114300" lvl="1" indent="-114300" algn="l" defTabSz="666750">
            <a:lnSpc>
              <a:spcPct val="90000"/>
            </a:lnSpc>
            <a:spcBef>
              <a:spcPct val="0"/>
            </a:spcBef>
            <a:spcAft>
              <a:spcPct val="20000"/>
            </a:spcAft>
            <a:buChar char="•"/>
          </a:pPr>
          <a:r>
            <a:rPr lang="en-US" sz="1500" kern="1200" dirty="0"/>
            <a:t>E/R Modell</a:t>
          </a:r>
        </a:p>
      </dsp:txBody>
      <dsp:txXfrm>
        <a:off x="0" y="1785132"/>
        <a:ext cx="6245265" cy="521122"/>
      </dsp:txXfrm>
    </dsp:sp>
    <dsp:sp modelId="{DE7414DD-1EC8-48EE-BB55-13654641D677}">
      <dsp:nvSpPr>
        <dsp:cNvPr id="0" name=""/>
        <dsp:cNvSpPr/>
      </dsp:nvSpPr>
      <dsp:spPr>
        <a:xfrm>
          <a:off x="0" y="2306254"/>
          <a:ext cx="6245265" cy="45571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err="1"/>
            <a:t>Implementierung</a:t>
          </a:r>
          <a:r>
            <a:rPr lang="en-US" sz="1900" kern="1200" dirty="0"/>
            <a:t> DWC</a:t>
          </a:r>
        </a:p>
      </dsp:txBody>
      <dsp:txXfrm>
        <a:off x="22246" y="2328500"/>
        <a:ext cx="6200773" cy="411223"/>
      </dsp:txXfrm>
    </dsp:sp>
    <dsp:sp modelId="{60E161DC-2AC8-4770-BE04-D11ACE42245C}">
      <dsp:nvSpPr>
        <dsp:cNvPr id="0" name=""/>
        <dsp:cNvSpPr/>
      </dsp:nvSpPr>
      <dsp:spPr>
        <a:xfrm>
          <a:off x="0" y="2761969"/>
          <a:ext cx="6245265" cy="1042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err="1"/>
            <a:t>Datenqualität</a:t>
          </a:r>
          <a:endParaRPr lang="en-US" sz="1500" kern="1200" dirty="0"/>
        </a:p>
        <a:p>
          <a:pPr marL="114300" lvl="1" indent="-114300" algn="l" defTabSz="666750">
            <a:lnSpc>
              <a:spcPct val="90000"/>
            </a:lnSpc>
            <a:spcBef>
              <a:spcPct val="0"/>
            </a:spcBef>
            <a:spcAft>
              <a:spcPct val="20000"/>
            </a:spcAft>
            <a:buChar char="•"/>
          </a:pPr>
          <a:r>
            <a:rPr lang="en-US" sz="1500" kern="1200" dirty="0" err="1"/>
            <a:t>Transformationen</a:t>
          </a:r>
          <a:endParaRPr lang="en-US" sz="1500" kern="1200" dirty="0"/>
        </a:p>
        <a:p>
          <a:pPr marL="114300" lvl="1" indent="-114300" algn="l" defTabSz="666750">
            <a:lnSpc>
              <a:spcPct val="90000"/>
            </a:lnSpc>
            <a:spcBef>
              <a:spcPct val="0"/>
            </a:spcBef>
            <a:spcAft>
              <a:spcPct val="20000"/>
            </a:spcAft>
            <a:buChar char="•"/>
          </a:pPr>
          <a:r>
            <a:rPr lang="en-US" sz="1500" kern="1200" dirty="0" err="1"/>
            <a:t>Dimensionsal</a:t>
          </a:r>
          <a:r>
            <a:rPr lang="en-US" sz="1500" kern="1200" dirty="0"/>
            <a:t> Views</a:t>
          </a:r>
        </a:p>
        <a:p>
          <a:pPr marL="114300" lvl="1" indent="-114300" algn="l" defTabSz="666750">
            <a:lnSpc>
              <a:spcPct val="90000"/>
            </a:lnSpc>
            <a:spcBef>
              <a:spcPct val="0"/>
            </a:spcBef>
            <a:spcAft>
              <a:spcPct val="20000"/>
            </a:spcAft>
            <a:buChar char="•"/>
          </a:pPr>
          <a:r>
            <a:rPr lang="de-DE" sz="1500" kern="1200" dirty="0"/>
            <a:t>Analytical Views</a:t>
          </a:r>
          <a:endParaRPr lang="en-US" sz="1500" kern="1200" dirty="0"/>
        </a:p>
      </dsp:txBody>
      <dsp:txXfrm>
        <a:off x="0" y="2761969"/>
        <a:ext cx="6245265" cy="1042245"/>
      </dsp:txXfrm>
    </dsp:sp>
    <dsp:sp modelId="{F6350E86-D9EF-4F1F-B9CB-E7890162E252}">
      <dsp:nvSpPr>
        <dsp:cNvPr id="0" name=""/>
        <dsp:cNvSpPr/>
      </dsp:nvSpPr>
      <dsp:spPr>
        <a:xfrm>
          <a:off x="0" y="3804214"/>
          <a:ext cx="6245265" cy="455715"/>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Stories in SAC</a:t>
          </a:r>
        </a:p>
      </dsp:txBody>
      <dsp:txXfrm>
        <a:off x="22246" y="3826460"/>
        <a:ext cx="6200773" cy="411223"/>
      </dsp:txXfrm>
    </dsp:sp>
    <dsp:sp modelId="{E21BB1DB-6076-439E-A861-16C1F860BA70}">
      <dsp:nvSpPr>
        <dsp:cNvPr id="0" name=""/>
        <dsp:cNvSpPr/>
      </dsp:nvSpPr>
      <dsp:spPr>
        <a:xfrm>
          <a:off x="0" y="4259929"/>
          <a:ext cx="6245265" cy="786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de-DE" sz="1500" kern="1200" dirty="0"/>
            <a:t>Fahrer und Hersteller</a:t>
          </a:r>
          <a:endParaRPr lang="en-US" sz="1500" kern="1200" dirty="0"/>
        </a:p>
        <a:p>
          <a:pPr marL="114300" lvl="1" indent="-114300" algn="l" defTabSz="666750">
            <a:lnSpc>
              <a:spcPct val="90000"/>
            </a:lnSpc>
            <a:spcBef>
              <a:spcPct val="0"/>
            </a:spcBef>
            <a:spcAft>
              <a:spcPct val="20000"/>
            </a:spcAft>
            <a:buChar char="•"/>
          </a:pPr>
          <a:r>
            <a:rPr lang="de-DE" sz="1500" kern="1200" dirty="0"/>
            <a:t>Statusauswertung</a:t>
          </a:r>
          <a:endParaRPr lang="en-US" sz="1500" kern="1200" dirty="0"/>
        </a:p>
        <a:p>
          <a:pPr marL="114300" lvl="1" indent="-114300" algn="l" defTabSz="666750">
            <a:lnSpc>
              <a:spcPct val="90000"/>
            </a:lnSpc>
            <a:spcBef>
              <a:spcPct val="0"/>
            </a:spcBef>
            <a:spcAft>
              <a:spcPct val="20000"/>
            </a:spcAft>
            <a:buChar char="•"/>
          </a:pPr>
          <a:r>
            <a:rPr lang="de-DE" sz="1500" kern="1200" dirty="0"/>
            <a:t>Zusätzliche Fahrdaten</a:t>
          </a:r>
          <a:endParaRPr lang="en-US" sz="1500" kern="1200" dirty="0"/>
        </a:p>
      </dsp:txBody>
      <dsp:txXfrm>
        <a:off x="0" y="4259929"/>
        <a:ext cx="6245265" cy="786599"/>
      </dsp:txXfrm>
    </dsp:sp>
    <dsp:sp modelId="{FEF78E86-4EF6-470F-B14F-440A59A0E3FD}">
      <dsp:nvSpPr>
        <dsp:cNvPr id="0" name=""/>
        <dsp:cNvSpPr/>
      </dsp:nvSpPr>
      <dsp:spPr>
        <a:xfrm>
          <a:off x="0" y="5046529"/>
          <a:ext cx="6245265" cy="45571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de-DE" sz="1900" kern="1200" dirty="0"/>
            <a:t>Fazit</a:t>
          </a:r>
          <a:endParaRPr lang="en-US" sz="1900" kern="1200" dirty="0"/>
        </a:p>
      </dsp:txBody>
      <dsp:txXfrm>
        <a:off x="22246" y="5068775"/>
        <a:ext cx="6200773" cy="4112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99EEB3-672E-41AD-AF27-19E0A04A837A}" type="datetimeFigureOut">
              <a:rPr lang="en-US" smtClean="0"/>
              <a:t>5/2/2023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AD68DA-F5B3-4CD9-A6B8-9D4E67AD83C3}" type="slidenum">
              <a:rPr lang="en-US" smtClean="0"/>
              <a:t>‹Nr.›</a:t>
            </a:fld>
            <a:endParaRPr lang="en-US"/>
          </a:p>
        </p:txBody>
      </p:sp>
    </p:spTree>
    <p:extLst>
      <p:ext uri="{BB962C8B-B14F-4D97-AF65-F5344CB8AC3E}">
        <p14:creationId xmlns:p14="http://schemas.microsoft.com/office/powerpoint/2010/main" val="3341163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Imagin-io/country-nationality-list/blob/master/countries.csv"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AD68DA-F5B3-4CD9-A6B8-9D4E67AD83C3}" type="slidenum">
              <a:rPr lang="en-US" smtClean="0"/>
              <a:t>1</a:t>
            </a:fld>
            <a:endParaRPr lang="en-US"/>
          </a:p>
        </p:txBody>
      </p:sp>
    </p:spTree>
    <p:extLst>
      <p:ext uri="{BB962C8B-B14F-4D97-AF65-F5344CB8AC3E}">
        <p14:creationId xmlns:p14="http://schemas.microsoft.com/office/powerpoint/2010/main" val="318611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Stri</a:t>
            </a:r>
            <a:r>
              <a:rPr lang="de-DE" dirty="0">
                <a:effectLst/>
                <a:latin typeface="Calibri" panose="020F0502020204030204" pitchFamily="34" charset="0"/>
                <a:ea typeface="Times New Roman" panose="02020603050405020304" pitchFamily="18" charset="0"/>
                <a:cs typeface="Times New Roman" panose="02020603050405020304" pitchFamily="18" charset="0"/>
              </a:rPr>
              <a:t>ng Spalten mit Zeitwerten in das Format H:MM:SS transformiert, indem eine Berechnung genutzt wird:</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TO_TIME(CONCAT('00:0',SUBSTRING(SPALTENNAME,1,4)))</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1000"/>
              </a:spcAft>
            </a:pPr>
            <a:r>
              <a:rPr lang="de-DE" dirty="0">
                <a:effectLst/>
                <a:latin typeface="Calibri" panose="020F0502020204030204" pitchFamily="34" charset="0"/>
                <a:ea typeface="Times New Roman" panose="02020603050405020304" pitchFamily="18" charset="0"/>
                <a:cs typeface="Times New Roman" panose="02020603050405020304" pitchFamily="18" charset="0"/>
              </a:rPr>
              <a:t>Die Zeitwerte sind zusätzlich als Millisekunden in den entsprechenden Spalten in Integer Werten vorhanden. Diese konnten auch nach mehrfachen Versuchen nicht in das Format H:MM:SS transformiert werden, da die in DWC vorhandenen Funktionen nicht ausreichend waren, um die Transformation durchzuführen. </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Zusätzlich gibt es Spalten mit Zahlen, die auf den ersten Blick wie Integer aussehen, nach dem Import jedoch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Float</a:t>
            </a:r>
            <a:r>
              <a:rPr lang="de-DE" dirty="0">
                <a:effectLst/>
                <a:latin typeface="Calibri" panose="020F0502020204030204" pitchFamily="34" charset="0"/>
                <a:ea typeface="Times New Roman" panose="02020603050405020304" pitchFamily="18" charset="0"/>
                <a:cs typeface="Times New Roman" panose="02020603050405020304" pitchFamily="18" charset="0"/>
              </a:rPr>
              <a:t> sind, was wir auch anpassen mussten (z.B.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points</a:t>
            </a:r>
            <a:r>
              <a:rPr lang="de-DE" dirty="0">
                <a:effectLst/>
                <a:latin typeface="Calibri" panose="020F0502020204030204" pitchFamily="34" charset="0"/>
                <a:ea typeface="Times New Roman" panose="02020603050405020304" pitchFamily="18" charset="0"/>
                <a:cs typeface="Times New Roman" panose="02020603050405020304" pitchFamily="18" charset="0"/>
              </a:rPr>
              <a:t> Spalte in results.csv).</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r>
              <a:rPr lang="de-DE" dirty="0">
                <a:effectLst/>
                <a:latin typeface="Calibri" panose="020F0502020204030204" pitchFamily="34" charset="0"/>
                <a:ea typeface="Times New Roman" panose="02020603050405020304" pitchFamily="18" charset="0"/>
                <a:cs typeface="Times New Roman" panose="02020603050405020304" pitchFamily="18" charset="0"/>
              </a:rPr>
              <a:t>Aggregierte Rundenzeiten in der SQL View 180_FormulaOneAVGLapTimeAnalysis erstellt. In dieser haben wir pro Fahrer je Rennen die einzelnen Rundenzeiten und Rundenpositionen als Mittelwert aggregiert</a:t>
            </a:r>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12</a:t>
            </a:fld>
            <a:endParaRPr lang="en-US" dirty="0"/>
          </a:p>
        </p:txBody>
      </p:sp>
    </p:spTree>
    <p:extLst>
      <p:ext uri="{BB962C8B-B14F-4D97-AF65-F5344CB8AC3E}">
        <p14:creationId xmlns:p14="http://schemas.microsoft.com/office/powerpoint/2010/main" val="2801715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Bef>
                <a:spcPts val="1200"/>
              </a:spcBef>
              <a:spcAft>
                <a:spcPts val="0"/>
              </a:spcAft>
              <a:buFont typeface="Symbol" panose="05050102010706020507" pitchFamily="18" charset="2"/>
              <a:buChar char=""/>
            </a:pPr>
            <a:r>
              <a:rPr lang="de-DE" dirty="0">
                <a:effectLst/>
                <a:latin typeface="Calibri" panose="020F0502020204030204" pitchFamily="34" charset="0"/>
                <a:ea typeface="Times New Roman" panose="02020603050405020304" pitchFamily="18" charset="0"/>
                <a:cs typeface="Times New Roman" panose="02020603050405020304" pitchFamily="18" charset="0"/>
              </a:rPr>
              <a:t>180_FormulaOneStatusHierarchy – Dimensional View, bildet die Hierarchie von Status zu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Konstruktueur</a:t>
            </a:r>
            <a:r>
              <a:rPr lang="de-DE" dirty="0">
                <a:effectLst/>
                <a:latin typeface="Calibri" panose="020F0502020204030204" pitchFamily="34" charset="0"/>
                <a:ea typeface="Times New Roman" panose="02020603050405020304" pitchFamily="18" charset="0"/>
                <a:cs typeface="Times New Roman" panose="02020603050405020304" pitchFamily="18" charset="0"/>
              </a:rPr>
              <a:t>, sowie Driver und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Contsructor</a:t>
            </a:r>
            <a:r>
              <a:rPr lang="de-DE" dirty="0">
                <a:effectLst/>
                <a:latin typeface="Calibri" panose="020F0502020204030204" pitchFamily="34" charset="0"/>
                <a:ea typeface="Times New Roman" panose="02020603050405020304" pitchFamily="18" charset="0"/>
                <a:cs typeface="Times New Roman" panose="02020603050405020304" pitchFamily="18" charset="0"/>
              </a:rPr>
              <a:t> zum Land ab.</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Zu analytischen Views assoziiert, um Drill Down in SAC abzubilden.</a:t>
            </a:r>
          </a:p>
          <a:p>
            <a:pPr marL="342900" marR="0" lvl="0" indent="-342900">
              <a:lnSpc>
                <a:spcPct val="115000"/>
              </a:lnSpc>
              <a:spcBef>
                <a:spcPts val="1200"/>
              </a:spcBef>
              <a:spcAft>
                <a:spcPts val="0"/>
              </a:spcAft>
              <a:buFont typeface="Symbol" panose="05050102010706020507" pitchFamily="18" charset="2"/>
              <a:buChar char=""/>
            </a:pP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de-DE" dirty="0">
                <a:effectLst/>
                <a:latin typeface="Calibri" panose="020F0502020204030204" pitchFamily="34" charset="0"/>
                <a:ea typeface="Times New Roman" panose="02020603050405020304" pitchFamily="18" charset="0"/>
                <a:cs typeface="Times New Roman" panose="02020603050405020304" pitchFamily="18" charset="0"/>
              </a:rPr>
              <a:t>180_FormulaOneGeoDim – Dimensional View, zur Erstellung der Location Dimension.</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latin typeface="Calibri" panose="020F0502020204030204" pitchFamily="34" charset="0"/>
                <a:ea typeface="Times New Roman" panose="02020603050405020304" pitchFamily="18" charset="0"/>
                <a:cs typeface="Times New Roman" panose="02020603050405020304" pitchFamily="18" charset="0"/>
              </a:rPr>
              <a:t>In </a:t>
            </a:r>
            <a:r>
              <a:rPr lang="de-DE" dirty="0" err="1">
                <a:latin typeface="Calibri" panose="020F0502020204030204" pitchFamily="34" charset="0"/>
                <a:ea typeface="Times New Roman" panose="02020603050405020304" pitchFamily="18" charset="0"/>
                <a:cs typeface="Times New Roman" panose="02020603050405020304" pitchFamily="18" charset="0"/>
              </a:rPr>
              <a:t>Map</a:t>
            </a:r>
            <a:r>
              <a:rPr lang="de-DE" dirty="0">
                <a:latin typeface="Calibri" panose="020F0502020204030204" pitchFamily="34" charset="0"/>
                <a:ea typeface="Times New Roman" panose="02020603050405020304" pitchFamily="18" charset="0"/>
                <a:cs typeface="Times New Roman" panose="02020603050405020304" pitchFamily="18" charset="0"/>
              </a:rPr>
              <a:t> Analysis View assoziiert, um Karten Darstellungen zu ermöglichen.</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13</a:t>
            </a:fld>
            <a:endParaRPr lang="en-US"/>
          </a:p>
        </p:txBody>
      </p:sp>
    </p:spTree>
    <p:extLst>
      <p:ext uri="{BB962C8B-B14F-4D97-AF65-F5344CB8AC3E}">
        <p14:creationId xmlns:p14="http://schemas.microsoft.com/office/powerpoint/2010/main" val="1685816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Bef>
                <a:spcPts val="1200"/>
              </a:spcBef>
              <a:spcAft>
                <a:spcPts val="0"/>
              </a:spcAft>
              <a:buFont typeface="Symbol" panose="05050102010706020507" pitchFamily="18" charset="2"/>
              <a:buChar char=""/>
            </a:pPr>
            <a:r>
              <a:rPr lang="de-DE" dirty="0">
                <a:effectLst/>
                <a:latin typeface="Calibri" panose="020F0502020204030204" pitchFamily="34" charset="0"/>
                <a:ea typeface="Times New Roman" panose="02020603050405020304" pitchFamily="18" charset="0"/>
                <a:cs typeface="Times New Roman" panose="02020603050405020304" pitchFamily="18" charset="0"/>
              </a:rPr>
              <a:t>180_FormulaOneDriverStandingsFirstAnalysis – Eingrenzung auf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FinalPosition</a:t>
            </a:r>
            <a:r>
              <a:rPr lang="de-DE" dirty="0">
                <a:effectLst/>
                <a:latin typeface="Calibri" panose="020F0502020204030204" pitchFamily="34" charset="0"/>
                <a:ea typeface="Times New Roman" panose="02020603050405020304" pitchFamily="18" charset="0"/>
                <a:cs typeface="Times New Roman" panose="02020603050405020304" pitchFamily="18" charset="0"/>
              </a:rPr>
              <a:t> = 1 (Fahrer, die erster wurden im jeweiligen Rennen). Hierarchien sind eingebaut.</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de-DE" dirty="0">
                <a:effectLst/>
                <a:latin typeface="Calibri" panose="020F0502020204030204" pitchFamily="34" charset="0"/>
                <a:ea typeface="Times New Roman" panose="02020603050405020304" pitchFamily="18" charset="0"/>
                <a:cs typeface="Times New Roman" panose="02020603050405020304" pitchFamily="18" charset="0"/>
              </a:rPr>
              <a:t>180_FormulaOneRaceResultsAnalysis – Analyse aller Rennergebnisse pro Fahrer und Konstrukteur auf jeder Strecke ab 1950 bis 2022.</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de-DE" dirty="0">
                <a:effectLst/>
                <a:latin typeface="Calibri" panose="020F0502020204030204" pitchFamily="34" charset="0"/>
                <a:ea typeface="Times New Roman" panose="02020603050405020304" pitchFamily="18" charset="0"/>
                <a:cs typeface="Times New Roman" panose="02020603050405020304" pitchFamily="18" charset="0"/>
              </a:rPr>
              <a:t>180_FormulaOneAVGLapTimeAnalysis – Analyse der Durchschnittlichen Rundenzeit pro Fahrer pro Strecke. Auflistung der Jahre, um Werte vergleichbar zu machen.</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de-DE" dirty="0">
                <a:effectLst/>
                <a:latin typeface="Calibri" panose="020F0502020204030204" pitchFamily="34" charset="0"/>
                <a:ea typeface="Times New Roman" panose="02020603050405020304" pitchFamily="18" charset="0"/>
                <a:cs typeface="Times New Roman" panose="02020603050405020304" pitchFamily="18" charset="0"/>
              </a:rPr>
              <a:t>180_FormulaOneMapAnalysis – Assoziation von 180_FormulaOneGeoDim zur Erstellung einer Karte.</a:t>
            </a:r>
          </a:p>
          <a:p>
            <a:pPr marR="0" lvl="0">
              <a:lnSpc>
                <a:spcPct val="115000"/>
              </a:lnSpc>
              <a:spcBef>
                <a:spcPts val="0"/>
              </a:spcBef>
              <a:spcAft>
                <a:spcPts val="1000"/>
              </a:spcAft>
            </a:pPr>
            <a:r>
              <a:rPr lang="de-DE" dirty="0">
                <a:effectLst/>
                <a:latin typeface="Calibri" panose="020F0502020204030204" pitchFamily="34" charset="0"/>
                <a:ea typeface="Times New Roman" panose="02020603050405020304" pitchFamily="18" charset="0"/>
                <a:cs typeface="Times New Roman" panose="02020603050405020304" pitchFamily="18" charset="0"/>
              </a:rPr>
              <a:t>Zu Beginn haben wir Views erstellt, ohne die Hierarchien abzubilden. Nachdem wir die Hierarchien eingebauten haben, mussten wir einige Auswertungen neu erstellen.</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14</a:t>
            </a:fld>
            <a:endParaRPr lang="en-US"/>
          </a:p>
        </p:txBody>
      </p:sp>
    </p:spTree>
    <p:extLst>
      <p:ext uri="{BB962C8B-B14F-4D97-AF65-F5344CB8AC3E}">
        <p14:creationId xmlns:p14="http://schemas.microsoft.com/office/powerpoint/2010/main" val="2309698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16</a:t>
            </a:fld>
            <a:endParaRPr lang="en-US"/>
          </a:p>
        </p:txBody>
      </p:sp>
    </p:spTree>
    <p:extLst>
      <p:ext uri="{BB962C8B-B14F-4D97-AF65-F5344CB8AC3E}">
        <p14:creationId xmlns:p14="http://schemas.microsoft.com/office/powerpoint/2010/main" val="2538531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17</a:t>
            </a:fld>
            <a:endParaRPr lang="en-US"/>
          </a:p>
        </p:txBody>
      </p:sp>
    </p:spTree>
    <p:extLst>
      <p:ext uri="{BB962C8B-B14F-4D97-AF65-F5344CB8AC3E}">
        <p14:creationId xmlns:p14="http://schemas.microsoft.com/office/powerpoint/2010/main" val="3454939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18</a:t>
            </a:fld>
            <a:endParaRPr lang="en-US"/>
          </a:p>
        </p:txBody>
      </p:sp>
    </p:spTree>
    <p:extLst>
      <p:ext uri="{BB962C8B-B14F-4D97-AF65-F5344CB8AC3E}">
        <p14:creationId xmlns:p14="http://schemas.microsoft.com/office/powerpoint/2010/main" val="3744719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19</a:t>
            </a:fld>
            <a:endParaRPr lang="en-US"/>
          </a:p>
        </p:txBody>
      </p:sp>
    </p:spTree>
    <p:extLst>
      <p:ext uri="{BB962C8B-B14F-4D97-AF65-F5344CB8AC3E}">
        <p14:creationId xmlns:p14="http://schemas.microsoft.com/office/powerpoint/2010/main" val="3647670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20</a:t>
            </a:fld>
            <a:endParaRPr lang="en-US"/>
          </a:p>
        </p:txBody>
      </p:sp>
    </p:spTree>
    <p:extLst>
      <p:ext uri="{BB962C8B-B14F-4D97-AF65-F5344CB8AC3E}">
        <p14:creationId xmlns:p14="http://schemas.microsoft.com/office/powerpoint/2010/main" val="4271451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21</a:t>
            </a:fld>
            <a:endParaRPr lang="en-US"/>
          </a:p>
        </p:txBody>
      </p:sp>
    </p:spTree>
    <p:extLst>
      <p:ext uri="{BB962C8B-B14F-4D97-AF65-F5344CB8AC3E}">
        <p14:creationId xmlns:p14="http://schemas.microsoft.com/office/powerpoint/2010/main" val="1825593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AD68DA-F5B3-4CD9-A6B8-9D4E67AD83C3}" type="slidenum">
              <a:rPr lang="en-US" smtClean="0"/>
              <a:t>2</a:t>
            </a:fld>
            <a:endParaRPr lang="en-US"/>
          </a:p>
        </p:txBody>
      </p:sp>
    </p:spTree>
    <p:extLst>
      <p:ext uri="{BB962C8B-B14F-4D97-AF65-F5344CB8AC3E}">
        <p14:creationId xmlns:p14="http://schemas.microsoft.com/office/powerpoint/2010/main" val="95251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AD68DA-F5B3-4CD9-A6B8-9D4E67AD83C3}" type="slidenum">
              <a:rPr lang="en-US" smtClean="0"/>
              <a:t>3</a:t>
            </a:fld>
            <a:endParaRPr lang="en-US"/>
          </a:p>
        </p:txBody>
      </p:sp>
    </p:spTree>
    <p:extLst>
      <p:ext uri="{BB962C8B-B14F-4D97-AF65-F5344CB8AC3E}">
        <p14:creationId xmlns:p14="http://schemas.microsoft.com/office/powerpoint/2010/main" val="236854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de-DE" dirty="0">
                <a:latin typeface="Calibri" panose="020F0502020204030204" pitchFamily="34" charset="0"/>
                <a:ea typeface="Times New Roman" panose="02020603050405020304" pitchFamily="18" charset="0"/>
                <a:cs typeface="Times New Roman" panose="02020603050405020304" pitchFamily="18" charset="0"/>
              </a:rPr>
              <a:t>D</a:t>
            </a:r>
            <a:r>
              <a:rPr lang="de-DE" dirty="0">
                <a:effectLst/>
                <a:latin typeface="Calibri" panose="020F0502020204030204" pitchFamily="34" charset="0"/>
                <a:ea typeface="Times New Roman" panose="02020603050405020304" pitchFamily="18" charset="0"/>
                <a:cs typeface="Times New Roman" panose="02020603050405020304" pitchFamily="18" charset="0"/>
              </a:rPr>
              <a:t>ie Datensätze stammen von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Kaggle</a:t>
            </a:r>
            <a:r>
              <a:rPr lang="de-DE" dirty="0">
                <a:effectLst/>
                <a:latin typeface="Calibri" panose="020F0502020204030204" pitchFamily="34" charset="0"/>
                <a:ea typeface="Times New Roman" panose="02020603050405020304" pitchFamily="18" charset="0"/>
                <a:cs typeface="Times New Roman" panose="02020603050405020304" pitchFamily="18" charset="0"/>
              </a:rPr>
              <a:t>. Inhalt sind die Weltmeisterschaften der Formel 1 im Zeitraum von 1950 bis 2023. Die Daten sind durch die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Ergast</a:t>
            </a:r>
            <a:r>
              <a:rPr lang="de-DE" dirty="0">
                <a:effectLst/>
                <a:latin typeface="Calibri" panose="020F0502020204030204" pitchFamily="34" charset="0"/>
                <a:ea typeface="Times New Roman" panose="02020603050405020304" pitchFamily="18" charset="0"/>
                <a:cs typeface="Times New Roman" panose="02020603050405020304" pitchFamily="18" charset="0"/>
              </a:rPr>
              <a:t> Developer API zusammengestellt worden, die Renndaten für nicht kommerzielle Zwecke zur Verfügung stellt. </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Die Daten beinhalten alle Informationen der Formel 1 Weltmeisterschaften seit 1950:</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Rennen, Fahrer, Konstrukteure, Qualifizierungen, Rennstrecken, Rundenzeiten, Boxenstopps und Ergebnisse. Diese Informationen sind in 14 Datensätze aufgeteilt</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1000"/>
              </a:spcAft>
            </a:pPr>
            <a:r>
              <a:rPr lang="de-DE" dirty="0">
                <a:effectLst/>
                <a:latin typeface="Calibri" panose="020F0502020204030204" pitchFamily="34" charset="0"/>
                <a:ea typeface="Times New Roman" panose="02020603050405020304" pitchFamily="18" charset="0"/>
                <a:cs typeface="Times New Roman" panose="02020603050405020304" pitchFamily="18" charset="0"/>
              </a:rPr>
              <a:t>Die Formel 1 (Formelserie), ist durch den Automobil Dachverband Fédération Internationale de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l’Automobile</a:t>
            </a:r>
            <a:r>
              <a:rPr lang="de-DE" dirty="0">
                <a:effectLst/>
                <a:latin typeface="Calibri" panose="020F0502020204030204" pitchFamily="34" charset="0"/>
                <a:ea typeface="Times New Roman" panose="02020603050405020304" pitchFamily="18" charset="0"/>
                <a:cs typeface="Times New Roman" panose="02020603050405020304" pitchFamily="18" charset="0"/>
              </a:rPr>
              <a:t> (FIA) autorisiert. Formelserie bedeutet, dass bestimmte Regeln (Formeln) auf technischer Ebene für die Leistungsfähigkeit der Fahrzeuge festgelegt wurden, um einen Wettkampf unter gleichbleibenden Bedingungen zu ermöglichen. Die Formel 1 Weltmeisterschaft fand erstmals 1950 statt und besteht pro Saison aus bis zu 23 Grand Prix (französisch für „Großer Preis) Rennen. Dies sind Einzelrennen auf ausgewählten Rennstrecken in jeweils unterschiedlichen Ländern. Dabei sammeln die Fahrer abhängig von ihrer Endposition bei diesen Rennen Punkte. Am Ende der Saison gewinnt der Fahrer mit den meisten Punkten.</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Außerdem erhalten die Konstrukteure der Wagen Punkte, die ebenfalls am Ende der Saison ausgewertet werden.</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Weitere Werte, wie z.B</a:t>
            </a:r>
            <a:r>
              <a:rPr lang="de-DE" dirty="0">
                <a:latin typeface="Calibri" panose="020F0502020204030204" pitchFamily="34" charset="0"/>
                <a:ea typeface="Times New Roman" panose="02020603050405020304" pitchFamily="18" charset="0"/>
                <a:cs typeface="Times New Roman" panose="02020603050405020304" pitchFamily="18" charset="0"/>
              </a:rPr>
              <a:t>. Rundenzeiten, Status, Geschwindigkeiten …</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BAD68DA-F5B3-4CD9-A6B8-9D4E67AD83C3}" type="slidenum">
              <a:rPr lang="en-US" smtClean="0"/>
              <a:t>4</a:t>
            </a:fld>
            <a:endParaRPr lang="en-US"/>
          </a:p>
        </p:txBody>
      </p:sp>
    </p:spTree>
    <p:extLst>
      <p:ext uri="{BB962C8B-B14F-4D97-AF65-F5344CB8AC3E}">
        <p14:creationId xmlns:p14="http://schemas.microsoft.com/office/powerpoint/2010/main" val="3263342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25612"/>
          </a:xfrm>
        </p:spPr>
        <p:txBody>
          <a:bodyPr/>
          <a:lstStyle/>
          <a:p>
            <a:pPr marL="0" marR="0">
              <a:lnSpc>
                <a:spcPct val="115000"/>
              </a:lnSpc>
              <a:spcBef>
                <a:spcPts val="0"/>
              </a:spcBef>
              <a:spcAft>
                <a:spcPts val="1000"/>
              </a:spcAft>
            </a:pPr>
            <a:r>
              <a:rPr lang="de-DE" dirty="0">
                <a:effectLst/>
                <a:latin typeface="Calibri" panose="020F0502020204030204" pitchFamily="34" charset="0"/>
                <a:ea typeface="Times New Roman" panose="02020603050405020304" pitchFamily="18" charset="0"/>
                <a:cs typeface="Times New Roman" panose="02020603050405020304" pitchFamily="18" charset="0"/>
              </a:rPr>
              <a:t>Erste Übersicht der Daten in Python findet sich im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DataExploration.ipynb</a:t>
            </a:r>
            <a:r>
              <a:rPr lang="de-DE" dirty="0">
                <a:effectLst/>
                <a:latin typeface="Calibri" panose="020F0502020204030204" pitchFamily="34" charset="0"/>
                <a:ea typeface="Times New Roman" panose="02020603050405020304" pitchFamily="18" charset="0"/>
                <a:cs typeface="Times New Roman" panose="02020603050405020304" pitchFamily="18" charset="0"/>
              </a:rPr>
              <a:t>. </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Die Daten wurden in einer flachen Form zusammengeführt. Dabei haben wir uns auf die Fahrer Daten fokussiert und die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Id</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Spalten genutzt, um die unterschiedlichen Datensätze miteinander zu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joinen</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Die Struktur dient zur ersten Übersicht, sowie beispielhaften Verbindung der Datensätze zu einem finalen Datensatz. Damit wurden beispielhafte Auswertungen im Python Skript umgesetzt</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Die wichtigsten Erkenntnisse:</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de-DE" dirty="0">
                <a:effectLst/>
                <a:latin typeface="Calibri" panose="020F0502020204030204" pitchFamily="34" charset="0"/>
                <a:ea typeface="Times New Roman" panose="02020603050405020304" pitchFamily="18" charset="0"/>
                <a:cs typeface="Times New Roman" panose="02020603050405020304" pitchFamily="18" charset="0"/>
              </a:rPr>
              <a:t>Die Daten sind bereits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tidy</a:t>
            </a:r>
            <a:r>
              <a:rPr lang="de-DE" dirty="0">
                <a:effectLst/>
                <a:latin typeface="Calibri" panose="020F0502020204030204" pitchFamily="34" charset="0"/>
                <a:ea typeface="Times New Roman" panose="02020603050405020304" pitchFamily="18" charset="0"/>
                <a:cs typeface="Times New Roman" panose="02020603050405020304" pitchFamily="18" charset="0"/>
              </a:rPr>
              <a:t>“:</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Jede Zeile beinhaltet eine Beobachtung, </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jede Spalte beschreibt eine Variable, </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in jeder Zelle ist genau ein Wert (und nicht mehrere).</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Ausnahme hierzu bilden die Tabellen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races</a:t>
            </a:r>
            <a:r>
              <a:rPr lang="de-DE" dirty="0">
                <a:effectLst/>
                <a:latin typeface="Calibri" panose="020F0502020204030204" pitchFamily="34" charset="0"/>
                <a:ea typeface="Times New Roman" panose="02020603050405020304" pitchFamily="18" charset="0"/>
                <a:cs typeface="Times New Roman" panose="02020603050405020304" pitchFamily="18" charset="0"/>
              </a:rPr>
              <a:t>“ und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qualifying</a:t>
            </a:r>
            <a:r>
              <a:rPr lang="de-DE" dirty="0">
                <a:effectLst/>
                <a:latin typeface="Calibri" panose="020F0502020204030204" pitchFamily="34" charset="0"/>
                <a:ea typeface="Times New Roman" panose="02020603050405020304" pitchFamily="18" charset="0"/>
                <a:cs typeface="Times New Roman" panose="02020603050405020304" pitchFamily="18" charset="0"/>
              </a:rPr>
              <a:t>“, in der einige Werte fehlen.</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dirty="0">
                <a:effectLst/>
                <a:latin typeface="Calibri" panose="020F0502020204030204" pitchFamily="34" charset="0"/>
                <a:ea typeface="Times New Roman" panose="02020603050405020304" pitchFamily="18" charset="0"/>
                <a:cs typeface="Times New Roman" panose="02020603050405020304" pitchFamily="18" charset="0"/>
              </a:rPr>
              <a:t>Das wird im Data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Wrangling</a:t>
            </a:r>
            <a:r>
              <a:rPr lang="de-DE" dirty="0">
                <a:effectLst/>
                <a:latin typeface="Calibri" panose="020F0502020204030204" pitchFamily="34" charset="0"/>
                <a:ea typeface="Times New Roman" panose="02020603050405020304" pitchFamily="18" charset="0"/>
                <a:cs typeface="Times New Roman" panose="02020603050405020304" pitchFamily="18" charset="0"/>
              </a:rPr>
              <a:t> behoben</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de-DE" dirty="0">
                <a:effectLst/>
                <a:latin typeface="Calibri" panose="020F0502020204030204" pitchFamily="34" charset="0"/>
                <a:ea typeface="Times New Roman" panose="02020603050405020304" pitchFamily="18" charset="0"/>
                <a:cs typeface="Times New Roman" panose="02020603050405020304" pitchFamily="18" charset="0"/>
              </a:rPr>
              <a:t>Die Datensätze besitzen mindestens eine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Id</a:t>
            </a:r>
            <a:r>
              <a:rPr lang="de-DE" dirty="0">
                <a:effectLst/>
                <a:latin typeface="Calibri" panose="020F0502020204030204" pitchFamily="34" charset="0"/>
                <a:ea typeface="Times New Roman" panose="02020603050405020304" pitchFamily="18" charset="0"/>
                <a:cs typeface="Times New Roman" panose="02020603050405020304" pitchFamily="18" charset="0"/>
              </a:rPr>
              <a:t> Spalte (Primärschlüssel). wodurch sich die Daten leicht referenzieren lassen. Manche Datensätze haben weitere </a:t>
            </a:r>
            <a:r>
              <a:rPr lang="de-DE" dirty="0" err="1">
                <a:effectLst/>
                <a:latin typeface="Calibri" panose="020F0502020204030204" pitchFamily="34" charset="0"/>
                <a:ea typeface="Times New Roman" panose="02020603050405020304" pitchFamily="18" charset="0"/>
                <a:cs typeface="Times New Roman" panose="02020603050405020304" pitchFamily="18" charset="0"/>
              </a:rPr>
              <a:t>Id</a:t>
            </a:r>
            <a:r>
              <a:rPr lang="de-DE" dirty="0">
                <a:effectLst/>
                <a:latin typeface="Calibri" panose="020F0502020204030204" pitchFamily="34" charset="0"/>
                <a:ea typeface="Times New Roman" panose="02020603050405020304" pitchFamily="18" charset="0"/>
                <a:cs typeface="Times New Roman" panose="02020603050405020304" pitchFamily="18" charset="0"/>
              </a:rPr>
              <a:t> Spalten aufgelistet, die als Fremdschlüssel verwendet werden können.</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1000"/>
              </a:spcAft>
            </a:pPr>
            <a:r>
              <a:rPr lang="de-DE" dirty="0">
                <a:effectLst/>
                <a:latin typeface="Calibri" panose="020F0502020204030204" pitchFamily="34" charset="0"/>
                <a:ea typeface="Times New Roman" panose="02020603050405020304" pitchFamily="18" charset="0"/>
                <a:cs typeface="Times New Roman" panose="02020603050405020304" pitchFamily="18" charset="0"/>
              </a:rPr>
              <a:t>Zusätzlich haben wir eine Tabelle zum Mapping der Länder und Nationalitäten genutzt. Die Daten dazu haben wir von einem öffentlichen GitHub Repository heruntergeladen:</a:t>
            </a:r>
            <a:br>
              <a:rPr lang="de-DE" dirty="0">
                <a:effectLst/>
                <a:latin typeface="Calibri" panose="020F0502020204030204" pitchFamily="34" charset="0"/>
                <a:ea typeface="Times New Roman" panose="02020603050405020304" pitchFamily="18" charset="0"/>
                <a:cs typeface="Times New Roman" panose="02020603050405020304" pitchFamily="18" charset="0"/>
              </a:rPr>
            </a:br>
            <a:r>
              <a:rPr lang="de-DE" u="sng"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https://github.com/Imagin-io/country-nationality-list/blob/master/countries.csv</a:t>
            </a:r>
            <a:r>
              <a:rPr lang="de-DE"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5</a:t>
            </a:fld>
            <a:endParaRPr lang="en-US"/>
          </a:p>
        </p:txBody>
      </p:sp>
    </p:spTree>
    <p:extLst>
      <p:ext uri="{BB962C8B-B14F-4D97-AF65-F5344CB8AC3E}">
        <p14:creationId xmlns:p14="http://schemas.microsoft.com/office/powerpoint/2010/main" val="4238283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Zum initialen Laden der Tabellen in DWC wurde eine JSON-Datei erstellt (180_FormulaOne.json), die die Tabellen und Verbindungen anlegt.</a:t>
            </a:r>
            <a:br>
              <a:rPr lang="de-DE" sz="1200" dirty="0">
                <a:effectLst/>
                <a:latin typeface="Calibri" panose="020F0502020204030204" pitchFamily="34" charset="0"/>
                <a:ea typeface="Times New Roman" panose="02020603050405020304" pitchFamily="18" charset="0"/>
                <a:cs typeface="Times New Roman" panose="02020603050405020304" pitchFamily="18" charset="0"/>
              </a:rPr>
            </a:b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Folgende Anpassungen haben wir vorgenommen:</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Driver_standings.csv	-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positionText</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Spalte entfernt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Pit_stops.csv	-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duration</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Spalte entfernt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Results.csv	-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positon</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positionText</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Spalte entfernt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Constructor_standings.csv -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positionText</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Spalte</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dirty="0" err="1">
                <a:effectLst/>
                <a:latin typeface="Calibri" panose="020F0502020204030204" pitchFamily="34" charset="0"/>
                <a:ea typeface="Times New Roman" panose="02020603050405020304" pitchFamily="18" charset="0"/>
                <a:cs typeface="Times New Roman" panose="02020603050405020304" pitchFamily="18" charset="0"/>
              </a:rPr>
              <a:t>entfernt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Sprint_results.csv	-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positon</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positionText</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Spalte entfernt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Alle „URL“ Spalten in jedem Datensatz entfernt (für die Auswertung nicht relevant)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de-DE" sz="12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de-DE" dirty="0">
                <a:latin typeface="Calibri" panose="020F0502020204030204" pitchFamily="34" charset="0"/>
                <a:ea typeface="Times New Roman" panose="02020603050405020304" pitchFamily="18" charset="0"/>
                <a:cs typeface="Times New Roman" panose="02020603050405020304" pitchFamily="18" charset="0"/>
              </a:rPr>
              <a:t>Season.csv nicht genutzt, da hier keine neuen Informationen enthalten sind, die nicht bereits durch einen </a:t>
            </a:r>
            <a:r>
              <a:rPr lang="de-DE" dirty="0" err="1">
                <a:latin typeface="Calibri" panose="020F0502020204030204" pitchFamily="34" charset="0"/>
                <a:ea typeface="Times New Roman" panose="02020603050405020304" pitchFamily="18" charset="0"/>
                <a:cs typeface="Times New Roman" panose="02020603050405020304" pitchFamily="18" charset="0"/>
              </a:rPr>
              <a:t>Join</a:t>
            </a:r>
            <a:r>
              <a:rPr lang="de-DE" dirty="0">
                <a:latin typeface="Calibri" panose="020F0502020204030204" pitchFamily="34" charset="0"/>
                <a:ea typeface="Times New Roman" panose="02020603050405020304" pitchFamily="18" charset="0"/>
                <a:cs typeface="Times New Roman" panose="02020603050405020304" pitchFamily="18" charset="0"/>
              </a:rPr>
              <a:t> in den anderen Datensätzen vorhanden sind.</a:t>
            </a:r>
            <a:endParaRPr lang="de-DE"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de-DE" sz="12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de-DE" sz="1200" dirty="0">
                <a:effectLst/>
                <a:latin typeface="Calibri" panose="020F0502020204030204" pitchFamily="34" charset="0"/>
                <a:ea typeface="Times New Roman" panose="02020603050405020304" pitchFamily="18" charset="0"/>
                <a:cs typeface="Times New Roman" panose="02020603050405020304" pitchFamily="18" charset="0"/>
              </a:rPr>
              <a:t>Die entfernten Spalten haben keinen Mehrwert geboten, da alle Informationen bereits in anderen Spalten vorhanden waren. Die konkreten Schritte sind im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DataWrangling.ipynb</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nachzuvollziehen. </a:t>
            </a:r>
            <a:endParaRPr lang="en-US" dirty="0"/>
          </a:p>
          <a:p>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6</a:t>
            </a:fld>
            <a:endParaRPr lang="en-US"/>
          </a:p>
        </p:txBody>
      </p:sp>
    </p:spTree>
    <p:extLst>
      <p:ext uri="{BB962C8B-B14F-4D97-AF65-F5344CB8AC3E}">
        <p14:creationId xmlns:p14="http://schemas.microsoft.com/office/powerpoint/2010/main" val="2927535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AD68DA-F5B3-4CD9-A6B8-9D4E67AD83C3}" type="slidenum">
              <a:rPr lang="en-US" smtClean="0"/>
              <a:t>7</a:t>
            </a:fld>
            <a:endParaRPr lang="en-US"/>
          </a:p>
        </p:txBody>
      </p:sp>
    </p:spTree>
    <p:extLst>
      <p:ext uri="{BB962C8B-B14F-4D97-AF65-F5344CB8AC3E}">
        <p14:creationId xmlns:p14="http://schemas.microsoft.com/office/powerpoint/2010/main" val="487229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Übersicht der Primär- und Sekundärschlüssel der einzelnen Datensätze.</a:t>
            </a:r>
          </a:p>
          <a:p>
            <a:r>
              <a:rPr lang="en-US" dirty="0" err="1"/>
              <a:t>Haupttabellen</a:t>
            </a:r>
            <a:r>
              <a:rPr lang="en-US" dirty="0"/>
              <a:t> für die </a:t>
            </a:r>
            <a:r>
              <a:rPr lang="en-US" dirty="0" err="1"/>
              <a:t>Auswertungen</a:t>
            </a:r>
            <a:r>
              <a:rPr lang="en-US" dirty="0"/>
              <a:t> </a:t>
            </a:r>
            <a:r>
              <a:rPr lang="en-US" dirty="0" err="1"/>
              <a:t>sind</a:t>
            </a:r>
            <a:r>
              <a:rPr lang="en-US" dirty="0"/>
              <a:t> Driver, races und constructor.</a:t>
            </a:r>
          </a:p>
          <a:p>
            <a:r>
              <a:rPr lang="en-US" dirty="0"/>
              <a:t>Die </a:t>
            </a:r>
            <a:r>
              <a:rPr lang="en-US" dirty="0" err="1"/>
              <a:t>Linien</a:t>
            </a:r>
            <a:r>
              <a:rPr lang="en-US" dirty="0"/>
              <a:t> </a:t>
            </a:r>
            <a:r>
              <a:rPr lang="en-US" dirty="0" err="1"/>
              <a:t>bilden</a:t>
            </a:r>
            <a:r>
              <a:rPr lang="en-US" dirty="0"/>
              <a:t> die </a:t>
            </a:r>
            <a:r>
              <a:rPr lang="en-US" dirty="0" err="1"/>
              <a:t>Kardinalitäten</a:t>
            </a:r>
            <a:r>
              <a:rPr lang="en-US" dirty="0"/>
              <a:t> </a:t>
            </a:r>
            <a:r>
              <a:rPr lang="en-US" dirty="0" err="1"/>
              <a:t>zwischen</a:t>
            </a:r>
            <a:r>
              <a:rPr lang="en-US" dirty="0"/>
              <a:t> den </a:t>
            </a:r>
            <a:r>
              <a:rPr lang="en-US" dirty="0" err="1"/>
              <a:t>Tabellen</a:t>
            </a:r>
            <a:r>
              <a:rPr lang="en-US" dirty="0"/>
              <a:t> ab, die in den Joins </a:t>
            </a:r>
            <a:r>
              <a:rPr lang="en-US" dirty="0" err="1"/>
              <a:t>berücksichtig</a:t>
            </a:r>
            <a:r>
              <a:rPr lang="en-US" dirty="0"/>
              <a:t> warden </a:t>
            </a:r>
            <a:r>
              <a:rPr lang="en-US" dirty="0" err="1"/>
              <a:t>müssen</a:t>
            </a:r>
            <a:r>
              <a:rPr lang="en-US" dirty="0"/>
              <a:t>.</a:t>
            </a:r>
          </a:p>
        </p:txBody>
      </p:sp>
      <p:sp>
        <p:nvSpPr>
          <p:cNvPr id="4" name="Slide Number Placeholder 3"/>
          <p:cNvSpPr>
            <a:spLocks noGrp="1"/>
          </p:cNvSpPr>
          <p:nvPr>
            <p:ph type="sldNum" sz="quarter" idx="5"/>
          </p:nvPr>
        </p:nvSpPr>
        <p:spPr/>
        <p:txBody>
          <a:bodyPr/>
          <a:lstStyle/>
          <a:p>
            <a:fld id="{7BAD68DA-F5B3-4CD9-A6B8-9D4E67AD83C3}" type="slidenum">
              <a:rPr lang="en-US" smtClean="0"/>
              <a:t>8</a:t>
            </a:fld>
            <a:endParaRPr lang="en-US"/>
          </a:p>
        </p:txBody>
      </p:sp>
    </p:spTree>
    <p:extLst>
      <p:ext uri="{BB962C8B-B14F-4D97-AF65-F5344CB8AC3E}">
        <p14:creationId xmlns:p14="http://schemas.microsoft.com/office/powerpoint/2010/main" val="3643796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Im Abschnitt Daten haben wir angemerkt, dass in der Tabelle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races</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(in DWC 180_FormulaOneRaces) einige Werte fehlen. Konkret sind die Spalten I – R (fp1_date, fp1_time, …,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sprint_time</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nur mit 67 von 1103 Werten oder weniger befüllt. Aus diesem Grund haben wir hier keine Auswertungen erstellt, da nicht ausreichend Daten vorhanden sind. </a:t>
            </a:r>
            <a:br>
              <a:rPr lang="de-DE" sz="1200" dirty="0">
                <a:effectLst/>
                <a:latin typeface="Calibri" panose="020F0502020204030204" pitchFamily="34" charset="0"/>
                <a:ea typeface="Times New Roman" panose="02020603050405020304" pitchFamily="18" charset="0"/>
                <a:cs typeface="Times New Roman" panose="02020603050405020304" pitchFamily="18" charset="0"/>
              </a:rPr>
            </a:b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Ähnliches gilt für die Tabelle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qualifying</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und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sprint_results</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 da hier viele Datenpunkte fehlen, oder zu wenige vorhanden sind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sprint_results</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werden mit diesen Daten keine Auswertungen durchgeführt.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1000"/>
              </a:spcAft>
            </a:pP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In der Tabelle „</a:t>
            </a:r>
            <a:r>
              <a:rPr lang="de-DE" sz="1200" dirty="0" err="1">
                <a:effectLst/>
                <a:latin typeface="Calibri" panose="020F0502020204030204" pitchFamily="34" charset="0"/>
                <a:ea typeface="Times New Roman" panose="02020603050405020304" pitchFamily="18" charset="0"/>
                <a:cs typeface="Times New Roman" panose="02020603050405020304" pitchFamily="18" charset="0"/>
              </a:rPr>
              <a:t>results</a:t>
            </a: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 ist die Zeit in zwei unterschiedlichen Formaten enthalten. Für den ersten Platz eines Rennens ist in Zeitformat in der Form HH:MM:SS.MS angegeben, alle weiteren Zeiten des gleichen Rennens in der Form +S.MS. Da die Transformation dieser Daten innerhalb von DWC nicht möglich ist, haben wir uns entschieden diese Daten nicht zu verwerten (siehe Anhang).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1000"/>
              </a:spcAft>
            </a:pPr>
            <a:r>
              <a:rPr lang="de-DE" sz="1200" dirty="0">
                <a:effectLst/>
                <a:latin typeface="Calibri" panose="020F0502020204030204" pitchFamily="34" charset="0"/>
                <a:ea typeface="Times New Roman" panose="02020603050405020304" pitchFamily="18" charset="0"/>
                <a:cs typeface="Times New Roman" panose="02020603050405020304" pitchFamily="18" charset="0"/>
              </a:rPr>
              <a:t>Beim Importieren der Daten sind einige Inhalte in Spalten, die einen Zeitwert enthalten, nicht korrekt erkannt worden, da diese nicht im H:MM:SS Format vorliegen, sondern M:SS.MS.. Deshalb wurden diese im String Format importiert.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BAD68DA-F5B3-4CD9-A6B8-9D4E67AD83C3}" type="slidenum">
              <a:rPr lang="en-US" smtClean="0"/>
              <a:t>11</a:t>
            </a:fld>
            <a:endParaRPr lang="en-US"/>
          </a:p>
        </p:txBody>
      </p:sp>
    </p:spTree>
    <p:extLst>
      <p:ext uri="{BB962C8B-B14F-4D97-AF65-F5344CB8AC3E}">
        <p14:creationId xmlns:p14="http://schemas.microsoft.com/office/powerpoint/2010/main" val="2149325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8A91-CE0A-6E18-A6FD-C3788DADE0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ED1660-6D8F-1FE6-96B2-EFF4923ED7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5BD5EE-242D-5A09-154F-56FE1AC7DBAB}"/>
              </a:ext>
            </a:extLst>
          </p:cNvPr>
          <p:cNvSpPr>
            <a:spLocks noGrp="1"/>
          </p:cNvSpPr>
          <p:nvPr>
            <p:ph type="dt" sz="half" idx="10"/>
          </p:nvPr>
        </p:nvSpPr>
        <p:spPr/>
        <p:txBody>
          <a:bodyPr/>
          <a:lstStyle/>
          <a:p>
            <a:fld id="{FB188550-3822-4E72-8518-357FC7BC8576}" type="datetime1">
              <a:rPr lang="en-US" smtClean="0"/>
              <a:t>5/2/2023</a:t>
            </a:fld>
            <a:endParaRPr lang="en-US"/>
          </a:p>
        </p:txBody>
      </p:sp>
      <p:sp>
        <p:nvSpPr>
          <p:cNvPr id="5" name="Footer Placeholder 4">
            <a:extLst>
              <a:ext uri="{FF2B5EF4-FFF2-40B4-BE49-F238E27FC236}">
                <a16:creationId xmlns:a16="http://schemas.microsoft.com/office/drawing/2014/main" id="{293A7502-CB92-9A90-1315-B9C2A78873C8}"/>
              </a:ext>
            </a:extLst>
          </p:cNvPr>
          <p:cNvSpPr>
            <a:spLocks noGrp="1"/>
          </p:cNvSpPr>
          <p:nvPr>
            <p:ph type="ftr" sz="quarter" idx="11"/>
          </p:nvPr>
        </p:nvSpPr>
        <p:spPr/>
        <p:txBody>
          <a:bodyPr/>
          <a:lstStyle/>
          <a:p>
            <a:r>
              <a:rPr lang="de-DE"/>
              <a:t>Formel 1</a:t>
            </a:r>
            <a:endParaRPr lang="en-US"/>
          </a:p>
        </p:txBody>
      </p:sp>
      <p:sp>
        <p:nvSpPr>
          <p:cNvPr id="6" name="Slide Number Placeholder 5">
            <a:extLst>
              <a:ext uri="{FF2B5EF4-FFF2-40B4-BE49-F238E27FC236}">
                <a16:creationId xmlns:a16="http://schemas.microsoft.com/office/drawing/2014/main" id="{A049DF9B-0C5F-B4B8-836D-1DCF234F116B}"/>
              </a:ext>
            </a:extLst>
          </p:cNvPr>
          <p:cNvSpPr>
            <a:spLocks noGrp="1"/>
          </p:cNvSpPr>
          <p:nvPr>
            <p:ph type="sldNum" sz="quarter" idx="12"/>
          </p:nvPr>
        </p:nvSpPr>
        <p:spPr/>
        <p:txBody>
          <a:bodyPr/>
          <a:lstStyle/>
          <a:p>
            <a:fld id="{4A02C0CA-695B-4E24-A1D3-3DA5FEDE07AC}" type="slidenum">
              <a:rPr lang="en-US" smtClean="0"/>
              <a:t>‹Nr.›</a:t>
            </a:fld>
            <a:endParaRPr lang="en-US"/>
          </a:p>
        </p:txBody>
      </p:sp>
    </p:spTree>
    <p:extLst>
      <p:ext uri="{BB962C8B-B14F-4D97-AF65-F5344CB8AC3E}">
        <p14:creationId xmlns:p14="http://schemas.microsoft.com/office/powerpoint/2010/main" val="15862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AC7E1-FEB3-2503-3683-729B4BA2AA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7E9D16-2D5F-2B62-0BBA-3D3869E361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B62DC5-D2C7-883D-7258-1758629A3F9E}"/>
              </a:ext>
            </a:extLst>
          </p:cNvPr>
          <p:cNvSpPr>
            <a:spLocks noGrp="1"/>
          </p:cNvSpPr>
          <p:nvPr>
            <p:ph type="dt" sz="half" idx="10"/>
          </p:nvPr>
        </p:nvSpPr>
        <p:spPr/>
        <p:txBody>
          <a:bodyPr/>
          <a:lstStyle/>
          <a:p>
            <a:fld id="{0D5EFCE2-676E-4A8C-B75B-56B27DA7CA23}" type="datetime1">
              <a:rPr lang="en-US" smtClean="0"/>
              <a:t>5/2/2023</a:t>
            </a:fld>
            <a:endParaRPr lang="en-US"/>
          </a:p>
        </p:txBody>
      </p:sp>
      <p:sp>
        <p:nvSpPr>
          <p:cNvPr id="5" name="Footer Placeholder 4">
            <a:extLst>
              <a:ext uri="{FF2B5EF4-FFF2-40B4-BE49-F238E27FC236}">
                <a16:creationId xmlns:a16="http://schemas.microsoft.com/office/drawing/2014/main" id="{26FF0A30-3C3F-34A9-A9A1-AAADA8174AA2}"/>
              </a:ext>
            </a:extLst>
          </p:cNvPr>
          <p:cNvSpPr>
            <a:spLocks noGrp="1"/>
          </p:cNvSpPr>
          <p:nvPr>
            <p:ph type="ftr" sz="quarter" idx="11"/>
          </p:nvPr>
        </p:nvSpPr>
        <p:spPr/>
        <p:txBody>
          <a:bodyPr/>
          <a:lstStyle/>
          <a:p>
            <a:r>
              <a:rPr lang="de-DE"/>
              <a:t>Formel 1</a:t>
            </a:r>
            <a:endParaRPr lang="en-US"/>
          </a:p>
        </p:txBody>
      </p:sp>
      <p:sp>
        <p:nvSpPr>
          <p:cNvPr id="6" name="Slide Number Placeholder 5">
            <a:extLst>
              <a:ext uri="{FF2B5EF4-FFF2-40B4-BE49-F238E27FC236}">
                <a16:creationId xmlns:a16="http://schemas.microsoft.com/office/drawing/2014/main" id="{C7080EE9-C742-6801-C842-D9F304A79E60}"/>
              </a:ext>
            </a:extLst>
          </p:cNvPr>
          <p:cNvSpPr>
            <a:spLocks noGrp="1"/>
          </p:cNvSpPr>
          <p:nvPr>
            <p:ph type="sldNum" sz="quarter" idx="12"/>
          </p:nvPr>
        </p:nvSpPr>
        <p:spPr/>
        <p:txBody>
          <a:bodyPr/>
          <a:lstStyle/>
          <a:p>
            <a:fld id="{4A02C0CA-695B-4E24-A1D3-3DA5FEDE07AC}" type="slidenum">
              <a:rPr lang="en-US" smtClean="0"/>
              <a:t>‹Nr.›</a:t>
            </a:fld>
            <a:endParaRPr lang="en-US"/>
          </a:p>
        </p:txBody>
      </p:sp>
    </p:spTree>
    <p:extLst>
      <p:ext uri="{BB962C8B-B14F-4D97-AF65-F5344CB8AC3E}">
        <p14:creationId xmlns:p14="http://schemas.microsoft.com/office/powerpoint/2010/main" val="979156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780E13-A217-3622-F485-F15FFF9095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2E8FBC-AFD8-9E52-F52A-EBBE36EF45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B77C85-FA19-D225-E70C-BA61FDEEC874}"/>
              </a:ext>
            </a:extLst>
          </p:cNvPr>
          <p:cNvSpPr>
            <a:spLocks noGrp="1"/>
          </p:cNvSpPr>
          <p:nvPr>
            <p:ph type="dt" sz="half" idx="10"/>
          </p:nvPr>
        </p:nvSpPr>
        <p:spPr/>
        <p:txBody>
          <a:bodyPr/>
          <a:lstStyle/>
          <a:p>
            <a:fld id="{C038A9A4-9F0E-4DBC-8123-F17B1F22CF0F}" type="datetime1">
              <a:rPr lang="en-US" smtClean="0"/>
              <a:t>5/2/2023</a:t>
            </a:fld>
            <a:endParaRPr lang="en-US"/>
          </a:p>
        </p:txBody>
      </p:sp>
      <p:sp>
        <p:nvSpPr>
          <p:cNvPr id="5" name="Footer Placeholder 4">
            <a:extLst>
              <a:ext uri="{FF2B5EF4-FFF2-40B4-BE49-F238E27FC236}">
                <a16:creationId xmlns:a16="http://schemas.microsoft.com/office/drawing/2014/main" id="{1D0D518B-431A-C1AD-DD83-8B03B64DFEA4}"/>
              </a:ext>
            </a:extLst>
          </p:cNvPr>
          <p:cNvSpPr>
            <a:spLocks noGrp="1"/>
          </p:cNvSpPr>
          <p:nvPr>
            <p:ph type="ftr" sz="quarter" idx="11"/>
          </p:nvPr>
        </p:nvSpPr>
        <p:spPr/>
        <p:txBody>
          <a:bodyPr/>
          <a:lstStyle/>
          <a:p>
            <a:r>
              <a:rPr lang="de-DE"/>
              <a:t>Formel 1</a:t>
            </a:r>
            <a:endParaRPr lang="en-US"/>
          </a:p>
        </p:txBody>
      </p:sp>
      <p:sp>
        <p:nvSpPr>
          <p:cNvPr id="6" name="Slide Number Placeholder 5">
            <a:extLst>
              <a:ext uri="{FF2B5EF4-FFF2-40B4-BE49-F238E27FC236}">
                <a16:creationId xmlns:a16="http://schemas.microsoft.com/office/drawing/2014/main" id="{8F062886-2D46-A3EA-D58A-451510AEAF40}"/>
              </a:ext>
            </a:extLst>
          </p:cNvPr>
          <p:cNvSpPr>
            <a:spLocks noGrp="1"/>
          </p:cNvSpPr>
          <p:nvPr>
            <p:ph type="sldNum" sz="quarter" idx="12"/>
          </p:nvPr>
        </p:nvSpPr>
        <p:spPr/>
        <p:txBody>
          <a:bodyPr/>
          <a:lstStyle/>
          <a:p>
            <a:fld id="{4A02C0CA-695B-4E24-A1D3-3DA5FEDE07AC}" type="slidenum">
              <a:rPr lang="en-US" smtClean="0"/>
              <a:t>‹Nr.›</a:t>
            </a:fld>
            <a:endParaRPr lang="en-US"/>
          </a:p>
        </p:txBody>
      </p:sp>
    </p:spTree>
    <p:extLst>
      <p:ext uri="{BB962C8B-B14F-4D97-AF65-F5344CB8AC3E}">
        <p14:creationId xmlns:p14="http://schemas.microsoft.com/office/powerpoint/2010/main" val="2060884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EA08-8E82-E7FD-7370-454606B597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67BC0D-766B-107C-DBA5-A0A3F8C804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18A2FA-7C24-E242-11BE-55FAFE648BB4}"/>
              </a:ext>
            </a:extLst>
          </p:cNvPr>
          <p:cNvSpPr>
            <a:spLocks noGrp="1"/>
          </p:cNvSpPr>
          <p:nvPr>
            <p:ph type="dt" sz="half" idx="10"/>
          </p:nvPr>
        </p:nvSpPr>
        <p:spPr/>
        <p:txBody>
          <a:bodyPr/>
          <a:lstStyle/>
          <a:p>
            <a:fld id="{154CABC4-7B03-495A-9AFA-D4B9B0DC9A84}" type="datetime1">
              <a:rPr lang="en-US" smtClean="0"/>
              <a:t>5/2/2023</a:t>
            </a:fld>
            <a:endParaRPr lang="en-US"/>
          </a:p>
        </p:txBody>
      </p:sp>
      <p:sp>
        <p:nvSpPr>
          <p:cNvPr id="5" name="Footer Placeholder 4">
            <a:extLst>
              <a:ext uri="{FF2B5EF4-FFF2-40B4-BE49-F238E27FC236}">
                <a16:creationId xmlns:a16="http://schemas.microsoft.com/office/drawing/2014/main" id="{AAD0E2B3-7F24-E2E4-07C5-D75C036FC000}"/>
              </a:ext>
            </a:extLst>
          </p:cNvPr>
          <p:cNvSpPr>
            <a:spLocks noGrp="1"/>
          </p:cNvSpPr>
          <p:nvPr>
            <p:ph type="ftr" sz="quarter" idx="11"/>
          </p:nvPr>
        </p:nvSpPr>
        <p:spPr/>
        <p:txBody>
          <a:bodyPr/>
          <a:lstStyle/>
          <a:p>
            <a:r>
              <a:rPr lang="de-DE"/>
              <a:t>Formel 1</a:t>
            </a:r>
            <a:endParaRPr lang="en-US"/>
          </a:p>
        </p:txBody>
      </p:sp>
      <p:sp>
        <p:nvSpPr>
          <p:cNvPr id="6" name="Slide Number Placeholder 5">
            <a:extLst>
              <a:ext uri="{FF2B5EF4-FFF2-40B4-BE49-F238E27FC236}">
                <a16:creationId xmlns:a16="http://schemas.microsoft.com/office/drawing/2014/main" id="{6007D961-5306-031A-C25A-3ACC0FBE374B}"/>
              </a:ext>
            </a:extLst>
          </p:cNvPr>
          <p:cNvSpPr>
            <a:spLocks noGrp="1"/>
          </p:cNvSpPr>
          <p:nvPr>
            <p:ph type="sldNum" sz="quarter" idx="12"/>
          </p:nvPr>
        </p:nvSpPr>
        <p:spPr/>
        <p:txBody>
          <a:bodyPr/>
          <a:lstStyle/>
          <a:p>
            <a:fld id="{4A02C0CA-695B-4E24-A1D3-3DA5FEDE07AC}" type="slidenum">
              <a:rPr lang="en-US" smtClean="0"/>
              <a:t>‹Nr.›</a:t>
            </a:fld>
            <a:endParaRPr lang="en-US"/>
          </a:p>
        </p:txBody>
      </p:sp>
    </p:spTree>
    <p:extLst>
      <p:ext uri="{BB962C8B-B14F-4D97-AF65-F5344CB8AC3E}">
        <p14:creationId xmlns:p14="http://schemas.microsoft.com/office/powerpoint/2010/main" val="3760345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76577-F3CF-DC3A-99DD-CEFAD823A5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9DC7A8-2BB6-7161-10B9-DCF68BFA86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F67204-8E49-ABA6-4D13-DB2892970734}"/>
              </a:ext>
            </a:extLst>
          </p:cNvPr>
          <p:cNvSpPr>
            <a:spLocks noGrp="1"/>
          </p:cNvSpPr>
          <p:nvPr>
            <p:ph type="dt" sz="half" idx="10"/>
          </p:nvPr>
        </p:nvSpPr>
        <p:spPr/>
        <p:txBody>
          <a:bodyPr/>
          <a:lstStyle/>
          <a:p>
            <a:fld id="{78192B49-66E0-4E1A-94F4-973D637B7DA2}" type="datetime1">
              <a:rPr lang="en-US" smtClean="0"/>
              <a:t>5/2/2023</a:t>
            </a:fld>
            <a:endParaRPr lang="en-US"/>
          </a:p>
        </p:txBody>
      </p:sp>
      <p:sp>
        <p:nvSpPr>
          <p:cNvPr id="5" name="Footer Placeholder 4">
            <a:extLst>
              <a:ext uri="{FF2B5EF4-FFF2-40B4-BE49-F238E27FC236}">
                <a16:creationId xmlns:a16="http://schemas.microsoft.com/office/drawing/2014/main" id="{646CE807-E106-E40F-1A6E-61F09B7FAFBA}"/>
              </a:ext>
            </a:extLst>
          </p:cNvPr>
          <p:cNvSpPr>
            <a:spLocks noGrp="1"/>
          </p:cNvSpPr>
          <p:nvPr>
            <p:ph type="ftr" sz="quarter" idx="11"/>
          </p:nvPr>
        </p:nvSpPr>
        <p:spPr/>
        <p:txBody>
          <a:bodyPr/>
          <a:lstStyle/>
          <a:p>
            <a:r>
              <a:rPr lang="de-DE"/>
              <a:t>Formel 1</a:t>
            </a:r>
            <a:endParaRPr lang="en-US"/>
          </a:p>
        </p:txBody>
      </p:sp>
      <p:sp>
        <p:nvSpPr>
          <p:cNvPr id="6" name="Slide Number Placeholder 5">
            <a:extLst>
              <a:ext uri="{FF2B5EF4-FFF2-40B4-BE49-F238E27FC236}">
                <a16:creationId xmlns:a16="http://schemas.microsoft.com/office/drawing/2014/main" id="{11A58527-DE1D-6CDA-BFE9-E86A73C0DA5B}"/>
              </a:ext>
            </a:extLst>
          </p:cNvPr>
          <p:cNvSpPr>
            <a:spLocks noGrp="1"/>
          </p:cNvSpPr>
          <p:nvPr>
            <p:ph type="sldNum" sz="quarter" idx="12"/>
          </p:nvPr>
        </p:nvSpPr>
        <p:spPr/>
        <p:txBody>
          <a:bodyPr/>
          <a:lstStyle/>
          <a:p>
            <a:fld id="{4A02C0CA-695B-4E24-A1D3-3DA5FEDE07AC}" type="slidenum">
              <a:rPr lang="en-US" smtClean="0"/>
              <a:t>‹Nr.›</a:t>
            </a:fld>
            <a:endParaRPr lang="en-US"/>
          </a:p>
        </p:txBody>
      </p:sp>
    </p:spTree>
    <p:extLst>
      <p:ext uri="{BB962C8B-B14F-4D97-AF65-F5344CB8AC3E}">
        <p14:creationId xmlns:p14="http://schemas.microsoft.com/office/powerpoint/2010/main" val="1448105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FA8E3-7C7D-D8CE-8079-6D551DD91C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FD299D-4B26-BC7F-A777-12F5F6BC31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0DB30B-1BB6-103E-1CFA-C9DFBC0D17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497B41-C2F1-1E04-D9CE-AEEAB7F8AE00}"/>
              </a:ext>
            </a:extLst>
          </p:cNvPr>
          <p:cNvSpPr>
            <a:spLocks noGrp="1"/>
          </p:cNvSpPr>
          <p:nvPr>
            <p:ph type="dt" sz="half" idx="10"/>
          </p:nvPr>
        </p:nvSpPr>
        <p:spPr/>
        <p:txBody>
          <a:bodyPr/>
          <a:lstStyle/>
          <a:p>
            <a:fld id="{2ECA240D-021D-4026-8FED-EFFD90335E41}" type="datetime1">
              <a:rPr lang="en-US" smtClean="0"/>
              <a:t>5/2/2023</a:t>
            </a:fld>
            <a:endParaRPr lang="en-US"/>
          </a:p>
        </p:txBody>
      </p:sp>
      <p:sp>
        <p:nvSpPr>
          <p:cNvPr id="6" name="Footer Placeholder 5">
            <a:extLst>
              <a:ext uri="{FF2B5EF4-FFF2-40B4-BE49-F238E27FC236}">
                <a16:creationId xmlns:a16="http://schemas.microsoft.com/office/drawing/2014/main" id="{93C075F8-B0D9-4AA9-4847-EBA423EF62A7}"/>
              </a:ext>
            </a:extLst>
          </p:cNvPr>
          <p:cNvSpPr>
            <a:spLocks noGrp="1"/>
          </p:cNvSpPr>
          <p:nvPr>
            <p:ph type="ftr" sz="quarter" idx="11"/>
          </p:nvPr>
        </p:nvSpPr>
        <p:spPr/>
        <p:txBody>
          <a:bodyPr/>
          <a:lstStyle/>
          <a:p>
            <a:r>
              <a:rPr lang="de-DE"/>
              <a:t>Formel 1</a:t>
            </a:r>
            <a:endParaRPr lang="en-US"/>
          </a:p>
        </p:txBody>
      </p:sp>
      <p:sp>
        <p:nvSpPr>
          <p:cNvPr id="7" name="Slide Number Placeholder 6">
            <a:extLst>
              <a:ext uri="{FF2B5EF4-FFF2-40B4-BE49-F238E27FC236}">
                <a16:creationId xmlns:a16="http://schemas.microsoft.com/office/drawing/2014/main" id="{02C7B2DA-8AEF-6AA9-4C2C-61779649E01C}"/>
              </a:ext>
            </a:extLst>
          </p:cNvPr>
          <p:cNvSpPr>
            <a:spLocks noGrp="1"/>
          </p:cNvSpPr>
          <p:nvPr>
            <p:ph type="sldNum" sz="quarter" idx="12"/>
          </p:nvPr>
        </p:nvSpPr>
        <p:spPr/>
        <p:txBody>
          <a:bodyPr/>
          <a:lstStyle/>
          <a:p>
            <a:fld id="{4A02C0CA-695B-4E24-A1D3-3DA5FEDE07AC}" type="slidenum">
              <a:rPr lang="en-US" smtClean="0"/>
              <a:t>‹Nr.›</a:t>
            </a:fld>
            <a:endParaRPr lang="en-US"/>
          </a:p>
        </p:txBody>
      </p:sp>
    </p:spTree>
    <p:extLst>
      <p:ext uri="{BB962C8B-B14F-4D97-AF65-F5344CB8AC3E}">
        <p14:creationId xmlns:p14="http://schemas.microsoft.com/office/powerpoint/2010/main" val="1088280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AB0C-5DE5-ACA4-98C0-3A1127D444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6D2F4C-19FF-2041-8F2F-E40347D698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296B-B5AB-4CC7-2818-20F009D51A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A432C5-F63B-2DBB-E091-17B9994068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07F65F-EF72-2409-39CC-C54AD255C6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07E699-F530-7A96-A17B-B8FB0CBE6B89}"/>
              </a:ext>
            </a:extLst>
          </p:cNvPr>
          <p:cNvSpPr>
            <a:spLocks noGrp="1"/>
          </p:cNvSpPr>
          <p:nvPr>
            <p:ph type="dt" sz="half" idx="10"/>
          </p:nvPr>
        </p:nvSpPr>
        <p:spPr/>
        <p:txBody>
          <a:bodyPr/>
          <a:lstStyle/>
          <a:p>
            <a:fld id="{B9F77142-2A5A-4429-B94C-6B1AC0BB33C7}" type="datetime1">
              <a:rPr lang="en-US" smtClean="0"/>
              <a:t>5/2/2023</a:t>
            </a:fld>
            <a:endParaRPr lang="en-US"/>
          </a:p>
        </p:txBody>
      </p:sp>
      <p:sp>
        <p:nvSpPr>
          <p:cNvPr id="8" name="Footer Placeholder 7">
            <a:extLst>
              <a:ext uri="{FF2B5EF4-FFF2-40B4-BE49-F238E27FC236}">
                <a16:creationId xmlns:a16="http://schemas.microsoft.com/office/drawing/2014/main" id="{5776DF2E-D9EC-3090-D4B3-EF6B05808503}"/>
              </a:ext>
            </a:extLst>
          </p:cNvPr>
          <p:cNvSpPr>
            <a:spLocks noGrp="1"/>
          </p:cNvSpPr>
          <p:nvPr>
            <p:ph type="ftr" sz="quarter" idx="11"/>
          </p:nvPr>
        </p:nvSpPr>
        <p:spPr/>
        <p:txBody>
          <a:bodyPr/>
          <a:lstStyle/>
          <a:p>
            <a:r>
              <a:rPr lang="de-DE"/>
              <a:t>Formel 1</a:t>
            </a:r>
            <a:endParaRPr lang="en-US"/>
          </a:p>
        </p:txBody>
      </p:sp>
      <p:sp>
        <p:nvSpPr>
          <p:cNvPr id="9" name="Slide Number Placeholder 8">
            <a:extLst>
              <a:ext uri="{FF2B5EF4-FFF2-40B4-BE49-F238E27FC236}">
                <a16:creationId xmlns:a16="http://schemas.microsoft.com/office/drawing/2014/main" id="{41386A14-45B5-1696-2817-2E8E8AC9906E}"/>
              </a:ext>
            </a:extLst>
          </p:cNvPr>
          <p:cNvSpPr>
            <a:spLocks noGrp="1"/>
          </p:cNvSpPr>
          <p:nvPr>
            <p:ph type="sldNum" sz="quarter" idx="12"/>
          </p:nvPr>
        </p:nvSpPr>
        <p:spPr/>
        <p:txBody>
          <a:bodyPr/>
          <a:lstStyle/>
          <a:p>
            <a:fld id="{4A02C0CA-695B-4E24-A1D3-3DA5FEDE07AC}" type="slidenum">
              <a:rPr lang="en-US" smtClean="0"/>
              <a:t>‹Nr.›</a:t>
            </a:fld>
            <a:endParaRPr lang="en-US"/>
          </a:p>
        </p:txBody>
      </p:sp>
    </p:spTree>
    <p:extLst>
      <p:ext uri="{BB962C8B-B14F-4D97-AF65-F5344CB8AC3E}">
        <p14:creationId xmlns:p14="http://schemas.microsoft.com/office/powerpoint/2010/main" val="3103546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3939C-62A5-0F62-DB08-936747D618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1CC19E-FF62-40A1-1A1C-AB26774BF8DB}"/>
              </a:ext>
            </a:extLst>
          </p:cNvPr>
          <p:cNvSpPr>
            <a:spLocks noGrp="1"/>
          </p:cNvSpPr>
          <p:nvPr>
            <p:ph type="dt" sz="half" idx="10"/>
          </p:nvPr>
        </p:nvSpPr>
        <p:spPr/>
        <p:txBody>
          <a:bodyPr/>
          <a:lstStyle/>
          <a:p>
            <a:fld id="{D344FF2C-4999-425C-859C-90D84AE67B50}" type="datetime1">
              <a:rPr lang="en-US" smtClean="0"/>
              <a:t>5/2/2023</a:t>
            </a:fld>
            <a:endParaRPr lang="en-US"/>
          </a:p>
        </p:txBody>
      </p:sp>
      <p:sp>
        <p:nvSpPr>
          <p:cNvPr id="4" name="Footer Placeholder 3">
            <a:extLst>
              <a:ext uri="{FF2B5EF4-FFF2-40B4-BE49-F238E27FC236}">
                <a16:creationId xmlns:a16="http://schemas.microsoft.com/office/drawing/2014/main" id="{F3D11ABD-AF71-C41F-5EBD-0F6988B45721}"/>
              </a:ext>
            </a:extLst>
          </p:cNvPr>
          <p:cNvSpPr>
            <a:spLocks noGrp="1"/>
          </p:cNvSpPr>
          <p:nvPr>
            <p:ph type="ftr" sz="quarter" idx="11"/>
          </p:nvPr>
        </p:nvSpPr>
        <p:spPr/>
        <p:txBody>
          <a:bodyPr/>
          <a:lstStyle/>
          <a:p>
            <a:r>
              <a:rPr lang="de-DE"/>
              <a:t>Formel 1</a:t>
            </a:r>
            <a:endParaRPr lang="en-US"/>
          </a:p>
        </p:txBody>
      </p:sp>
      <p:sp>
        <p:nvSpPr>
          <p:cNvPr id="5" name="Slide Number Placeholder 4">
            <a:extLst>
              <a:ext uri="{FF2B5EF4-FFF2-40B4-BE49-F238E27FC236}">
                <a16:creationId xmlns:a16="http://schemas.microsoft.com/office/drawing/2014/main" id="{65D06564-A898-4E52-23E6-63E40702C6F0}"/>
              </a:ext>
            </a:extLst>
          </p:cNvPr>
          <p:cNvSpPr>
            <a:spLocks noGrp="1"/>
          </p:cNvSpPr>
          <p:nvPr>
            <p:ph type="sldNum" sz="quarter" idx="12"/>
          </p:nvPr>
        </p:nvSpPr>
        <p:spPr/>
        <p:txBody>
          <a:bodyPr/>
          <a:lstStyle/>
          <a:p>
            <a:fld id="{4A02C0CA-695B-4E24-A1D3-3DA5FEDE07AC}" type="slidenum">
              <a:rPr lang="en-US" smtClean="0"/>
              <a:t>‹Nr.›</a:t>
            </a:fld>
            <a:endParaRPr lang="en-US"/>
          </a:p>
        </p:txBody>
      </p:sp>
    </p:spTree>
    <p:extLst>
      <p:ext uri="{BB962C8B-B14F-4D97-AF65-F5344CB8AC3E}">
        <p14:creationId xmlns:p14="http://schemas.microsoft.com/office/powerpoint/2010/main" val="1895773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9478D-1905-A5FB-C91B-1595F163D8E3}"/>
              </a:ext>
            </a:extLst>
          </p:cNvPr>
          <p:cNvSpPr>
            <a:spLocks noGrp="1"/>
          </p:cNvSpPr>
          <p:nvPr>
            <p:ph type="dt" sz="half" idx="10"/>
          </p:nvPr>
        </p:nvSpPr>
        <p:spPr/>
        <p:txBody>
          <a:bodyPr/>
          <a:lstStyle/>
          <a:p>
            <a:fld id="{91A23E8F-5F80-4B65-91DE-6720E6D23E3A}" type="datetime1">
              <a:rPr lang="en-US" smtClean="0"/>
              <a:t>5/2/2023</a:t>
            </a:fld>
            <a:endParaRPr lang="en-US"/>
          </a:p>
        </p:txBody>
      </p:sp>
      <p:sp>
        <p:nvSpPr>
          <p:cNvPr id="3" name="Footer Placeholder 2">
            <a:extLst>
              <a:ext uri="{FF2B5EF4-FFF2-40B4-BE49-F238E27FC236}">
                <a16:creationId xmlns:a16="http://schemas.microsoft.com/office/drawing/2014/main" id="{7EC51A5C-06C2-BAB9-40A0-00FAF3D35713}"/>
              </a:ext>
            </a:extLst>
          </p:cNvPr>
          <p:cNvSpPr>
            <a:spLocks noGrp="1"/>
          </p:cNvSpPr>
          <p:nvPr>
            <p:ph type="ftr" sz="quarter" idx="11"/>
          </p:nvPr>
        </p:nvSpPr>
        <p:spPr/>
        <p:txBody>
          <a:bodyPr/>
          <a:lstStyle/>
          <a:p>
            <a:r>
              <a:rPr lang="de-DE"/>
              <a:t>Formel 1</a:t>
            </a:r>
            <a:endParaRPr lang="en-US"/>
          </a:p>
        </p:txBody>
      </p:sp>
      <p:sp>
        <p:nvSpPr>
          <p:cNvPr id="4" name="Slide Number Placeholder 3">
            <a:extLst>
              <a:ext uri="{FF2B5EF4-FFF2-40B4-BE49-F238E27FC236}">
                <a16:creationId xmlns:a16="http://schemas.microsoft.com/office/drawing/2014/main" id="{10D13EEA-012F-97DC-693D-22942F32DF04}"/>
              </a:ext>
            </a:extLst>
          </p:cNvPr>
          <p:cNvSpPr>
            <a:spLocks noGrp="1"/>
          </p:cNvSpPr>
          <p:nvPr>
            <p:ph type="sldNum" sz="quarter" idx="12"/>
          </p:nvPr>
        </p:nvSpPr>
        <p:spPr/>
        <p:txBody>
          <a:bodyPr/>
          <a:lstStyle/>
          <a:p>
            <a:fld id="{4A02C0CA-695B-4E24-A1D3-3DA5FEDE07AC}" type="slidenum">
              <a:rPr lang="en-US" smtClean="0"/>
              <a:t>‹Nr.›</a:t>
            </a:fld>
            <a:endParaRPr lang="en-US"/>
          </a:p>
        </p:txBody>
      </p:sp>
    </p:spTree>
    <p:extLst>
      <p:ext uri="{BB962C8B-B14F-4D97-AF65-F5344CB8AC3E}">
        <p14:creationId xmlns:p14="http://schemas.microsoft.com/office/powerpoint/2010/main" val="2813780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1D8F-7A72-D4C8-AAC8-4ECF954778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26B643-2E49-C3AD-5D5D-A872220B81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235838-4D82-269E-FF45-D764301A70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5A659E-4058-5B86-D69B-71AE89717E8D}"/>
              </a:ext>
            </a:extLst>
          </p:cNvPr>
          <p:cNvSpPr>
            <a:spLocks noGrp="1"/>
          </p:cNvSpPr>
          <p:nvPr>
            <p:ph type="dt" sz="half" idx="10"/>
          </p:nvPr>
        </p:nvSpPr>
        <p:spPr/>
        <p:txBody>
          <a:bodyPr/>
          <a:lstStyle/>
          <a:p>
            <a:fld id="{70DECF2F-A177-4234-884F-D665E99597BF}" type="datetime1">
              <a:rPr lang="en-US" smtClean="0"/>
              <a:t>5/2/2023</a:t>
            </a:fld>
            <a:endParaRPr lang="en-US"/>
          </a:p>
        </p:txBody>
      </p:sp>
      <p:sp>
        <p:nvSpPr>
          <p:cNvPr id="6" name="Footer Placeholder 5">
            <a:extLst>
              <a:ext uri="{FF2B5EF4-FFF2-40B4-BE49-F238E27FC236}">
                <a16:creationId xmlns:a16="http://schemas.microsoft.com/office/drawing/2014/main" id="{00749136-4677-CA28-7C89-D54D9C7635E6}"/>
              </a:ext>
            </a:extLst>
          </p:cNvPr>
          <p:cNvSpPr>
            <a:spLocks noGrp="1"/>
          </p:cNvSpPr>
          <p:nvPr>
            <p:ph type="ftr" sz="quarter" idx="11"/>
          </p:nvPr>
        </p:nvSpPr>
        <p:spPr/>
        <p:txBody>
          <a:bodyPr/>
          <a:lstStyle/>
          <a:p>
            <a:r>
              <a:rPr lang="de-DE"/>
              <a:t>Formel 1</a:t>
            </a:r>
            <a:endParaRPr lang="en-US"/>
          </a:p>
        </p:txBody>
      </p:sp>
      <p:sp>
        <p:nvSpPr>
          <p:cNvPr id="7" name="Slide Number Placeholder 6">
            <a:extLst>
              <a:ext uri="{FF2B5EF4-FFF2-40B4-BE49-F238E27FC236}">
                <a16:creationId xmlns:a16="http://schemas.microsoft.com/office/drawing/2014/main" id="{9363805C-80A3-322E-2BEE-9BFBB267CACA}"/>
              </a:ext>
            </a:extLst>
          </p:cNvPr>
          <p:cNvSpPr>
            <a:spLocks noGrp="1"/>
          </p:cNvSpPr>
          <p:nvPr>
            <p:ph type="sldNum" sz="quarter" idx="12"/>
          </p:nvPr>
        </p:nvSpPr>
        <p:spPr/>
        <p:txBody>
          <a:bodyPr/>
          <a:lstStyle/>
          <a:p>
            <a:fld id="{4A02C0CA-695B-4E24-A1D3-3DA5FEDE07AC}" type="slidenum">
              <a:rPr lang="en-US" smtClean="0"/>
              <a:t>‹Nr.›</a:t>
            </a:fld>
            <a:endParaRPr lang="en-US"/>
          </a:p>
        </p:txBody>
      </p:sp>
    </p:spTree>
    <p:extLst>
      <p:ext uri="{BB962C8B-B14F-4D97-AF65-F5344CB8AC3E}">
        <p14:creationId xmlns:p14="http://schemas.microsoft.com/office/powerpoint/2010/main" val="3765948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D5712-7BF2-EBE2-5320-CA1DA55406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F61D0D-FAA1-7BF2-1136-D6C18C396A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E6C79F-D5FB-D86C-C2A7-5E9E649E5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16DF60-42B2-BCF4-2A44-60D12C41555D}"/>
              </a:ext>
            </a:extLst>
          </p:cNvPr>
          <p:cNvSpPr>
            <a:spLocks noGrp="1"/>
          </p:cNvSpPr>
          <p:nvPr>
            <p:ph type="dt" sz="half" idx="10"/>
          </p:nvPr>
        </p:nvSpPr>
        <p:spPr/>
        <p:txBody>
          <a:bodyPr/>
          <a:lstStyle/>
          <a:p>
            <a:fld id="{E432B4FC-9111-4FA6-83D7-26158D9FFB01}" type="datetime1">
              <a:rPr lang="en-US" smtClean="0"/>
              <a:t>5/2/2023</a:t>
            </a:fld>
            <a:endParaRPr lang="en-US"/>
          </a:p>
        </p:txBody>
      </p:sp>
      <p:sp>
        <p:nvSpPr>
          <p:cNvPr id="6" name="Footer Placeholder 5">
            <a:extLst>
              <a:ext uri="{FF2B5EF4-FFF2-40B4-BE49-F238E27FC236}">
                <a16:creationId xmlns:a16="http://schemas.microsoft.com/office/drawing/2014/main" id="{261190AF-6A79-AC8B-E348-EC8A7BC86A11}"/>
              </a:ext>
            </a:extLst>
          </p:cNvPr>
          <p:cNvSpPr>
            <a:spLocks noGrp="1"/>
          </p:cNvSpPr>
          <p:nvPr>
            <p:ph type="ftr" sz="quarter" idx="11"/>
          </p:nvPr>
        </p:nvSpPr>
        <p:spPr/>
        <p:txBody>
          <a:bodyPr/>
          <a:lstStyle/>
          <a:p>
            <a:r>
              <a:rPr lang="de-DE"/>
              <a:t>Formel 1</a:t>
            </a:r>
            <a:endParaRPr lang="en-US"/>
          </a:p>
        </p:txBody>
      </p:sp>
      <p:sp>
        <p:nvSpPr>
          <p:cNvPr id="7" name="Slide Number Placeholder 6">
            <a:extLst>
              <a:ext uri="{FF2B5EF4-FFF2-40B4-BE49-F238E27FC236}">
                <a16:creationId xmlns:a16="http://schemas.microsoft.com/office/drawing/2014/main" id="{0F876756-1F87-E828-2F60-027F77466BB1}"/>
              </a:ext>
            </a:extLst>
          </p:cNvPr>
          <p:cNvSpPr>
            <a:spLocks noGrp="1"/>
          </p:cNvSpPr>
          <p:nvPr>
            <p:ph type="sldNum" sz="quarter" idx="12"/>
          </p:nvPr>
        </p:nvSpPr>
        <p:spPr/>
        <p:txBody>
          <a:bodyPr/>
          <a:lstStyle/>
          <a:p>
            <a:fld id="{4A02C0CA-695B-4E24-A1D3-3DA5FEDE07AC}" type="slidenum">
              <a:rPr lang="en-US" smtClean="0"/>
              <a:t>‹Nr.›</a:t>
            </a:fld>
            <a:endParaRPr lang="en-US"/>
          </a:p>
        </p:txBody>
      </p:sp>
    </p:spTree>
    <p:extLst>
      <p:ext uri="{BB962C8B-B14F-4D97-AF65-F5344CB8AC3E}">
        <p14:creationId xmlns:p14="http://schemas.microsoft.com/office/powerpoint/2010/main" val="2455555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A82A82-2C62-47AE-5840-AB295543C1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B67079-2D55-A67E-DD8D-45300A4B69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51410-1815-0A96-C8CC-A4A503131D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8A961A-93B5-48C4-A464-A55C83187F94}" type="datetime1">
              <a:rPr lang="en-US" smtClean="0"/>
              <a:t>5/2/2023</a:t>
            </a:fld>
            <a:endParaRPr lang="en-US"/>
          </a:p>
        </p:txBody>
      </p:sp>
      <p:sp>
        <p:nvSpPr>
          <p:cNvPr id="5" name="Footer Placeholder 4">
            <a:extLst>
              <a:ext uri="{FF2B5EF4-FFF2-40B4-BE49-F238E27FC236}">
                <a16:creationId xmlns:a16="http://schemas.microsoft.com/office/drawing/2014/main" id="{11167802-30C3-4DD8-03E7-725A7891DC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Formel 1</a:t>
            </a:r>
            <a:endParaRPr lang="en-US"/>
          </a:p>
        </p:txBody>
      </p:sp>
      <p:sp>
        <p:nvSpPr>
          <p:cNvPr id="6" name="Slide Number Placeholder 5">
            <a:extLst>
              <a:ext uri="{FF2B5EF4-FFF2-40B4-BE49-F238E27FC236}">
                <a16:creationId xmlns:a16="http://schemas.microsoft.com/office/drawing/2014/main" id="{7A0CAB65-94E0-6999-2821-619083DF6B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02C0CA-695B-4E24-A1D3-3DA5FEDE07AC}" type="slidenum">
              <a:rPr lang="en-US" smtClean="0"/>
              <a:t>‹Nr.›</a:t>
            </a:fld>
            <a:endParaRPr lang="en-US"/>
          </a:p>
        </p:txBody>
      </p:sp>
    </p:spTree>
    <p:extLst>
      <p:ext uri="{BB962C8B-B14F-4D97-AF65-F5344CB8AC3E}">
        <p14:creationId xmlns:p14="http://schemas.microsoft.com/office/powerpoint/2010/main" val="953394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rohanrao/formula-1-world-championship-1950-202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Imagin-io/country-nationality-list/blob/master/countries.csv"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race team working at a pit stop">
            <a:extLst>
              <a:ext uri="{FF2B5EF4-FFF2-40B4-BE49-F238E27FC236}">
                <a16:creationId xmlns:a16="http://schemas.microsoft.com/office/drawing/2014/main" id="{201D4572-33E5-60FF-85F3-FC3565C3F57F}"/>
              </a:ext>
            </a:extLst>
          </p:cNvPr>
          <p:cNvPicPr>
            <a:picLocks noChangeAspect="1"/>
          </p:cNvPicPr>
          <p:nvPr/>
        </p:nvPicPr>
        <p:blipFill rotWithShape="1">
          <a:blip r:embed="rId3">
            <a:alphaModFix amt="50000"/>
          </a:blip>
          <a:srcRect t="196" b="12594"/>
          <a:stretch/>
        </p:blipFill>
        <p:spPr>
          <a:xfrm>
            <a:off x="20" y="1"/>
            <a:ext cx="12191980" cy="6857999"/>
          </a:xfrm>
          <a:prstGeom prst="rect">
            <a:avLst/>
          </a:prstGeom>
        </p:spPr>
      </p:pic>
      <p:sp>
        <p:nvSpPr>
          <p:cNvPr id="2" name="Title 1">
            <a:extLst>
              <a:ext uri="{FF2B5EF4-FFF2-40B4-BE49-F238E27FC236}">
                <a16:creationId xmlns:a16="http://schemas.microsoft.com/office/drawing/2014/main" id="{FE3BFB52-C476-E47F-7478-2548E64F30D0}"/>
              </a:ext>
            </a:extLst>
          </p:cNvPr>
          <p:cNvSpPr>
            <a:spLocks noGrp="1"/>
          </p:cNvSpPr>
          <p:nvPr>
            <p:ph type="ctrTitle"/>
          </p:nvPr>
        </p:nvSpPr>
        <p:spPr>
          <a:xfrm>
            <a:off x="1524000" y="1122362"/>
            <a:ext cx="9144000" cy="2900518"/>
          </a:xfrm>
        </p:spPr>
        <p:txBody>
          <a:bodyPr>
            <a:normAutofit/>
          </a:bodyPr>
          <a:lstStyle/>
          <a:p>
            <a:r>
              <a:rPr lang="en-US" sz="9000">
                <a:ln w="22225">
                  <a:solidFill>
                    <a:schemeClr val="tx1"/>
                  </a:solidFill>
                  <a:miter lim="800000"/>
                </a:ln>
                <a:solidFill>
                  <a:srgbClr val="FFFFFF"/>
                </a:solidFill>
              </a:rPr>
              <a:t>Formel 1</a:t>
            </a:r>
            <a:endParaRPr lang="en-US" sz="9000" dirty="0">
              <a:solidFill>
                <a:srgbClr val="FFFFFF"/>
              </a:solidFill>
            </a:endParaRPr>
          </a:p>
        </p:txBody>
      </p:sp>
      <p:sp>
        <p:nvSpPr>
          <p:cNvPr id="3" name="Subtitle 2">
            <a:extLst>
              <a:ext uri="{FF2B5EF4-FFF2-40B4-BE49-F238E27FC236}">
                <a16:creationId xmlns:a16="http://schemas.microsoft.com/office/drawing/2014/main" id="{17DE6D39-AD15-5883-E433-DA9EF1A7B89F}"/>
              </a:ext>
            </a:extLst>
          </p:cNvPr>
          <p:cNvSpPr>
            <a:spLocks noGrp="1"/>
          </p:cNvSpPr>
          <p:nvPr>
            <p:ph type="subTitle" idx="1"/>
          </p:nvPr>
        </p:nvSpPr>
        <p:spPr>
          <a:xfrm>
            <a:off x="1524000" y="4159404"/>
            <a:ext cx="9144000" cy="1098395"/>
          </a:xfrm>
        </p:spPr>
        <p:txBody>
          <a:bodyPr>
            <a:normAutofit/>
          </a:bodyPr>
          <a:lstStyle/>
          <a:p>
            <a:r>
              <a:rPr lang="en-US" sz="1300">
                <a:solidFill>
                  <a:srgbClr val="FFFFFF"/>
                </a:solidFill>
              </a:rPr>
              <a:t>Alexandra Speer und Nicolas Henzel</a:t>
            </a:r>
          </a:p>
          <a:p>
            <a:endParaRPr lang="en-US" sz="1300">
              <a:solidFill>
                <a:srgbClr val="FFFFFF"/>
              </a:solidFill>
            </a:endParaRPr>
          </a:p>
          <a:p>
            <a:r>
              <a:rPr lang="en-US" sz="1300">
                <a:solidFill>
                  <a:srgbClr val="FFFFFF"/>
                </a:solidFill>
              </a:rPr>
              <a:t>Datawarehouse Workshop</a:t>
            </a:r>
            <a:br>
              <a:rPr lang="en-US" sz="1300">
                <a:solidFill>
                  <a:srgbClr val="FFFFFF"/>
                </a:solidFill>
              </a:rPr>
            </a:br>
            <a:r>
              <a:rPr lang="en-US" sz="1300">
                <a:solidFill>
                  <a:srgbClr val="FFFFFF"/>
                </a:solidFill>
              </a:rPr>
              <a:t>Hochschule der Medien</a:t>
            </a:r>
          </a:p>
          <a:p>
            <a:endParaRPr lang="en-US" sz="1300">
              <a:solidFill>
                <a:srgbClr val="FFFFFF"/>
              </a:solidFill>
            </a:endParaRPr>
          </a:p>
        </p:txBody>
      </p:sp>
      <p:sp>
        <p:nvSpPr>
          <p:cNvPr id="4" name="Date Placeholder 3">
            <a:extLst>
              <a:ext uri="{FF2B5EF4-FFF2-40B4-BE49-F238E27FC236}">
                <a16:creationId xmlns:a16="http://schemas.microsoft.com/office/drawing/2014/main" id="{3FB4D718-1E0B-BA4D-C409-B71C4A60526F}"/>
              </a:ext>
            </a:extLst>
          </p:cNvPr>
          <p:cNvSpPr>
            <a:spLocks noGrp="1"/>
          </p:cNvSpPr>
          <p:nvPr>
            <p:ph type="dt" sz="half" idx="10"/>
          </p:nvPr>
        </p:nvSpPr>
        <p:spPr>
          <a:xfrm>
            <a:off x="838200" y="6356350"/>
            <a:ext cx="2743200" cy="365125"/>
          </a:xfrm>
        </p:spPr>
        <p:txBody>
          <a:bodyPr>
            <a:normAutofit/>
          </a:bodyPr>
          <a:lstStyle/>
          <a:p>
            <a:pPr>
              <a:spcAft>
                <a:spcPts val="600"/>
              </a:spcAft>
            </a:pPr>
            <a:fld id="{DE09A133-822E-494A-95E0-16F4FA6718EF}" type="datetime1">
              <a:rPr lang="en-US" smtClean="0">
                <a:solidFill>
                  <a:srgbClr val="FFFFFF"/>
                </a:solidFill>
              </a:rPr>
              <a:t>5/2/2023</a:t>
            </a:fld>
            <a:endParaRPr lang="en-US">
              <a:solidFill>
                <a:srgbClr val="FFFFFF"/>
              </a:solidFill>
            </a:endParaRPr>
          </a:p>
        </p:txBody>
      </p:sp>
      <p:sp>
        <p:nvSpPr>
          <p:cNvPr id="5" name="Footer Placeholder 4">
            <a:extLst>
              <a:ext uri="{FF2B5EF4-FFF2-40B4-BE49-F238E27FC236}">
                <a16:creationId xmlns:a16="http://schemas.microsoft.com/office/drawing/2014/main" id="{F34BBCB3-15C4-4758-AE6E-79F0182B48BC}"/>
              </a:ext>
            </a:extLst>
          </p:cNvPr>
          <p:cNvSpPr>
            <a:spLocks noGrp="1"/>
          </p:cNvSpPr>
          <p:nvPr>
            <p:ph type="ftr" sz="quarter" idx="11"/>
          </p:nvPr>
        </p:nvSpPr>
        <p:spPr>
          <a:xfrm>
            <a:off x="4038600" y="6356350"/>
            <a:ext cx="4114800" cy="365125"/>
          </a:xfrm>
        </p:spPr>
        <p:txBody>
          <a:bodyPr>
            <a:normAutofit/>
          </a:bodyPr>
          <a:lstStyle/>
          <a:p>
            <a:pPr>
              <a:spcAft>
                <a:spcPts val="600"/>
              </a:spcAft>
            </a:pPr>
            <a:r>
              <a:rPr lang="de-DE">
                <a:solidFill>
                  <a:srgbClr val="FFFFFF"/>
                </a:solidFill>
              </a:rPr>
              <a:t>Formel 1</a:t>
            </a:r>
            <a:endParaRPr lang="en-US" dirty="0">
              <a:solidFill>
                <a:srgbClr val="FFFFFF"/>
              </a:solidFill>
            </a:endParaRPr>
          </a:p>
        </p:txBody>
      </p:sp>
      <p:sp>
        <p:nvSpPr>
          <p:cNvPr id="6" name="Slide Number Placeholder 5">
            <a:extLst>
              <a:ext uri="{FF2B5EF4-FFF2-40B4-BE49-F238E27FC236}">
                <a16:creationId xmlns:a16="http://schemas.microsoft.com/office/drawing/2014/main" id="{3AA90E87-1DC6-B9C5-663E-4BD72841A75C}"/>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smtClean="0">
                <a:solidFill>
                  <a:srgbClr val="FFFFFF"/>
                </a:solidFill>
              </a:rPr>
              <a:pPr>
                <a:spcAft>
                  <a:spcPts val="600"/>
                </a:spcAft>
              </a:pPr>
              <a:t>1</a:t>
            </a:fld>
            <a:endParaRPr lang="en-US">
              <a:solidFill>
                <a:srgbClr val="FFFFFF"/>
              </a:solidFill>
            </a:endParaRPr>
          </a:p>
        </p:txBody>
      </p:sp>
    </p:spTree>
    <p:extLst>
      <p:ext uri="{BB962C8B-B14F-4D97-AF65-F5344CB8AC3E}">
        <p14:creationId xmlns:p14="http://schemas.microsoft.com/office/powerpoint/2010/main" val="322374795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Interlocking cogs">
            <a:extLst>
              <a:ext uri="{FF2B5EF4-FFF2-40B4-BE49-F238E27FC236}">
                <a16:creationId xmlns:a16="http://schemas.microsoft.com/office/drawing/2014/main" id="{9EF225EA-1D5F-12C2-EDE0-5429BA5D56E9}"/>
              </a:ext>
            </a:extLst>
          </p:cNvPr>
          <p:cNvPicPr>
            <a:picLocks noChangeAspect="1"/>
          </p:cNvPicPr>
          <p:nvPr/>
        </p:nvPicPr>
        <p:blipFill rotWithShape="1">
          <a:blip r:embed="rId2"/>
          <a:srcRect t="3952" r="13818" b="5139"/>
          <a:stretch/>
        </p:blipFill>
        <p:spPr>
          <a:xfrm>
            <a:off x="3586480" y="10"/>
            <a:ext cx="8605520" cy="6857990"/>
          </a:xfrm>
          <a:prstGeom prst="rect">
            <a:avLst/>
          </a:prstGeom>
        </p:spPr>
      </p:pic>
      <p:sp>
        <p:nvSpPr>
          <p:cNvPr id="47" name="Rectangle 4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5DD0CD-3FD9-3E37-9F1E-A4372C169092}"/>
              </a:ext>
            </a:extLst>
          </p:cNvPr>
          <p:cNvSpPr>
            <a:spLocks noGrp="1"/>
          </p:cNvSpPr>
          <p:nvPr>
            <p:ph type="title"/>
          </p:nvPr>
        </p:nvSpPr>
        <p:spPr>
          <a:xfrm>
            <a:off x="477980" y="1122363"/>
            <a:ext cx="7359733" cy="3204134"/>
          </a:xfrm>
        </p:spPr>
        <p:txBody>
          <a:bodyPr vert="horz" lIns="91440" tIns="45720" rIns="91440" bIns="45720" rtlCol="0" anchor="t">
            <a:noAutofit/>
          </a:bodyPr>
          <a:lstStyle/>
          <a:p>
            <a:r>
              <a:rPr lang="en-US" sz="8000" dirty="0" err="1"/>
              <a:t>Implementierung</a:t>
            </a:r>
            <a:br>
              <a:rPr lang="en-US" sz="8000" dirty="0"/>
            </a:br>
            <a:r>
              <a:rPr lang="en-US" sz="8000" dirty="0"/>
              <a:t>DWC</a:t>
            </a:r>
          </a:p>
        </p:txBody>
      </p:sp>
      <p:sp>
        <p:nvSpPr>
          <p:cNvPr id="3" name="Text Placeholder 2">
            <a:extLst>
              <a:ext uri="{FF2B5EF4-FFF2-40B4-BE49-F238E27FC236}">
                <a16:creationId xmlns:a16="http://schemas.microsoft.com/office/drawing/2014/main" id="{B39724A5-0C7C-91B4-8632-FBE522D1041D}"/>
              </a:ext>
            </a:extLst>
          </p:cNvPr>
          <p:cNvSpPr>
            <a:spLocks noGrp="1"/>
          </p:cNvSpPr>
          <p:nvPr>
            <p:ph type="body" idx="1"/>
          </p:nvPr>
        </p:nvSpPr>
        <p:spPr>
          <a:xfrm>
            <a:off x="477980" y="4872922"/>
            <a:ext cx="4023359" cy="1208141"/>
          </a:xfrm>
        </p:spPr>
        <p:txBody>
          <a:bodyPr vert="horz" lIns="91440" tIns="45720" rIns="91440" bIns="45720" rtlCol="0">
            <a:normAutofit/>
          </a:bodyPr>
          <a:lstStyle/>
          <a:p>
            <a:endParaRPr lang="en-US" sz="2000">
              <a:solidFill>
                <a:schemeClr val="tx1"/>
              </a:solidFill>
            </a:endParaRPr>
          </a:p>
        </p:txBody>
      </p:sp>
      <p:sp>
        <p:nvSpPr>
          <p:cNvPr id="49" name="Rectangle 4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8C3CEEFD-6453-A09D-B585-3810AC3E47EB}"/>
              </a:ext>
            </a:extLst>
          </p:cNvPr>
          <p:cNvSpPr>
            <a:spLocks noGrp="1"/>
          </p:cNvSpPr>
          <p:nvPr>
            <p:ph type="dt" sz="half" idx="10"/>
          </p:nvPr>
        </p:nvSpPr>
        <p:spPr>
          <a:xfrm>
            <a:off x="477981" y="6356350"/>
            <a:ext cx="1214339" cy="365125"/>
          </a:xfrm>
        </p:spPr>
        <p:txBody>
          <a:bodyPr vert="horz" lIns="91440" tIns="45720" rIns="91440" bIns="45720" rtlCol="0" anchor="ctr">
            <a:normAutofit/>
          </a:bodyPr>
          <a:lstStyle/>
          <a:p>
            <a:pPr>
              <a:spcAft>
                <a:spcPts val="600"/>
              </a:spcAft>
              <a:defRPr/>
            </a:pPr>
            <a:fld id="{A0850FF4-9550-4223-AF0F-9F70D52416A9}" type="datetime1">
              <a:rPr lang="en-US" smtClean="0">
                <a:solidFill>
                  <a:schemeClr val="tx1">
                    <a:lumMod val="50000"/>
                    <a:lumOff val="50000"/>
                  </a:schemeClr>
                </a:solidFill>
                <a:latin typeface="Calibri" panose="020F0502020204030204"/>
              </a:rPr>
              <a:t>5/2/2023</a:t>
            </a:fld>
            <a:endParaRPr lang="en-US">
              <a:solidFill>
                <a:schemeClr val="tx1">
                  <a:lumMod val="50000"/>
                  <a:lumOff val="50000"/>
                </a:schemeClr>
              </a:solidFill>
              <a:latin typeface="Calibri" panose="020F0502020204030204"/>
            </a:endParaRPr>
          </a:p>
        </p:txBody>
      </p:sp>
      <p:sp>
        <p:nvSpPr>
          <p:cNvPr id="5" name="Footer Placeholder 4">
            <a:extLst>
              <a:ext uri="{FF2B5EF4-FFF2-40B4-BE49-F238E27FC236}">
                <a16:creationId xmlns:a16="http://schemas.microsoft.com/office/drawing/2014/main" id="{9F911F93-AE39-82E0-083A-8FD94BD494FB}"/>
              </a:ext>
            </a:extLst>
          </p:cNvPr>
          <p:cNvSpPr>
            <a:spLocks noGrp="1"/>
          </p:cNvSpPr>
          <p:nvPr>
            <p:ph type="ftr" sz="quarter" idx="11"/>
          </p:nvPr>
        </p:nvSpPr>
        <p:spPr>
          <a:xfrm>
            <a:off x="1692321" y="6356350"/>
            <a:ext cx="2809017" cy="365125"/>
          </a:xfrm>
        </p:spPr>
        <p:txBody>
          <a:bodyPr vert="horz" lIns="91440" tIns="45720" rIns="91440" bIns="45720" rtlCol="0" anchor="ctr">
            <a:normAutofit/>
          </a:bodyPr>
          <a:lstStyle/>
          <a:p>
            <a:pPr algn="r">
              <a:spcAft>
                <a:spcPts val="600"/>
              </a:spcAft>
              <a:defRPr/>
            </a:pPr>
            <a:r>
              <a:rPr lang="en-US" kern="1200">
                <a:solidFill>
                  <a:schemeClr val="tx1">
                    <a:lumMod val="50000"/>
                    <a:lumOff val="50000"/>
                  </a:schemeClr>
                </a:solidFill>
                <a:latin typeface="Calibri" panose="020F0502020204030204"/>
                <a:ea typeface="+mn-ea"/>
                <a:cs typeface="+mn-cs"/>
              </a:rPr>
              <a:t>Formel 1</a:t>
            </a:r>
          </a:p>
        </p:txBody>
      </p:sp>
      <p:sp>
        <p:nvSpPr>
          <p:cNvPr id="6" name="Slide Number Placeholder 5">
            <a:extLst>
              <a:ext uri="{FF2B5EF4-FFF2-40B4-BE49-F238E27FC236}">
                <a16:creationId xmlns:a16="http://schemas.microsoft.com/office/drawing/2014/main" id="{7D96ECEB-76B4-AAD7-6530-A2F3925D5C92}"/>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4A02C0CA-695B-4E24-A1D3-3DA5FEDE07AC}" type="slidenum">
              <a:rPr lang="en-US">
                <a:solidFill>
                  <a:schemeClr val="bg1"/>
                </a:solidFill>
                <a:latin typeface="Calibri" panose="020F0502020204030204"/>
              </a:rPr>
              <a:pPr>
                <a:spcAft>
                  <a:spcPts val="600"/>
                </a:spcAft>
                <a:defRPr/>
              </a:pPr>
              <a:t>10</a:t>
            </a:fld>
            <a:endParaRPr lang="en-US">
              <a:solidFill>
                <a:schemeClr val="bg1"/>
              </a:solidFill>
              <a:latin typeface="Calibri" panose="020F0502020204030204"/>
            </a:endParaRPr>
          </a:p>
        </p:txBody>
      </p:sp>
    </p:spTree>
    <p:extLst>
      <p:ext uri="{BB962C8B-B14F-4D97-AF65-F5344CB8AC3E}">
        <p14:creationId xmlns:p14="http://schemas.microsoft.com/office/powerpoint/2010/main" val="2052178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99318A-9D06-BD27-CB27-A65923319643}"/>
              </a:ext>
            </a:extLst>
          </p:cNvPr>
          <p:cNvSpPr>
            <a:spLocks noGrp="1"/>
          </p:cNvSpPr>
          <p:nvPr>
            <p:ph type="title"/>
          </p:nvPr>
        </p:nvSpPr>
        <p:spPr>
          <a:xfrm>
            <a:off x="803776" y="1336390"/>
            <a:ext cx="6190412" cy="1182927"/>
          </a:xfrm>
        </p:spPr>
        <p:txBody>
          <a:bodyPr anchor="b">
            <a:noAutofit/>
          </a:bodyPr>
          <a:lstStyle/>
          <a:p>
            <a:pPr lvl="0"/>
            <a:r>
              <a:rPr lang="en-US" sz="5600"/>
              <a:t>Datenqualität</a:t>
            </a:r>
            <a:endParaRPr lang="en-US" sz="5600" dirty="0"/>
          </a:p>
        </p:txBody>
      </p:sp>
      <p:cxnSp>
        <p:nvCxnSpPr>
          <p:cNvPr id="26" name="Straight Connector 25">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4E00187-8D39-DD26-5838-9D9622664C5E}"/>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EB4A4FF9-D4A0-C67E-F73A-E0F60A28A491}"/>
              </a:ext>
            </a:extLst>
          </p:cNvPr>
          <p:cNvSpPr>
            <a:spLocks noGrp="1"/>
          </p:cNvSpPr>
          <p:nvPr>
            <p:ph idx="1"/>
          </p:nvPr>
        </p:nvSpPr>
        <p:spPr>
          <a:xfrm>
            <a:off x="803776" y="2829330"/>
            <a:ext cx="6190412" cy="3344459"/>
          </a:xfrm>
        </p:spPr>
        <p:txBody>
          <a:bodyPr anchor="t">
            <a:normAutofit/>
          </a:bodyPr>
          <a:lstStyle/>
          <a:p>
            <a:pPr marL="0" marR="0">
              <a:spcBef>
                <a:spcPts val="0"/>
              </a:spcBef>
              <a:spcAft>
                <a:spcPts val="1000"/>
              </a:spcAft>
            </a:pP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races</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qualifying</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 und </a:t>
            </a: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sprint_results</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 Tabellen nicht genutzt für Analysen, da Datenqualität zu schlecht (bis zu 94% </a:t>
            </a: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missing</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values</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spcBef>
                <a:spcPts val="0"/>
              </a:spcBef>
              <a:spcAft>
                <a:spcPts val="1000"/>
              </a:spcAft>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Zwei unterschiedliche Zeitformate in einer Spalte in </a:t>
            </a: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results</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 Tabelle (HH:MM:SS.MS und +S.MS). Transformation innerhalb von DWC nicht erfolgreich </a:t>
            </a:r>
          </a:p>
          <a:p>
            <a:pPr marL="0" marR="0">
              <a:spcBef>
                <a:spcPts val="0"/>
              </a:spcBef>
              <a:spcAft>
                <a:spcPts val="1000"/>
              </a:spcAft>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Einige Zeitwert im String Format importiert, da in M:SS.MS vorliegend.</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800" dirty="0"/>
          </a:p>
        </p:txBody>
      </p:sp>
      <p:pic>
        <p:nvPicPr>
          <p:cNvPr id="12" name="Picture 11">
            <a:extLst>
              <a:ext uri="{FF2B5EF4-FFF2-40B4-BE49-F238E27FC236}">
                <a16:creationId xmlns:a16="http://schemas.microsoft.com/office/drawing/2014/main" id="{681EDC01-DD13-E4F1-9135-752F56F50F37}"/>
              </a:ext>
            </a:extLst>
          </p:cNvPr>
          <p:cNvPicPr>
            <a:picLocks noChangeAspect="1"/>
          </p:cNvPicPr>
          <p:nvPr/>
        </p:nvPicPr>
        <p:blipFill>
          <a:blip r:embed="rId3"/>
          <a:stretch>
            <a:fillRect/>
          </a:stretch>
        </p:blipFill>
        <p:spPr>
          <a:xfrm>
            <a:off x="7903723" y="2829330"/>
            <a:ext cx="1945873" cy="2496351"/>
          </a:xfrm>
          <a:prstGeom prst="rect">
            <a:avLst/>
          </a:prstGeom>
        </p:spPr>
      </p:pic>
      <p:grpSp>
        <p:nvGrpSpPr>
          <p:cNvPr id="28" name="Group 27">
            <a:extLst>
              <a:ext uri="{FF2B5EF4-FFF2-40B4-BE49-F238E27FC236}">
                <a16:creationId xmlns:a16="http://schemas.microsoft.com/office/drawing/2014/main" id="{35A95ABC-C99A-4AEB-9147-1FCDBA5593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91042" y="1755216"/>
            <a:ext cx="289888" cy="613136"/>
            <a:chOff x="11191042" y="1755216"/>
            <a:chExt cx="289888" cy="613136"/>
          </a:xfrm>
        </p:grpSpPr>
        <p:sp>
          <p:nvSpPr>
            <p:cNvPr id="2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1042" y="17552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3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9792" y="227721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C8115AE-9A49-7AEB-9CD9-B8816F439B77}"/>
              </a:ext>
            </a:extLst>
          </p:cNvPr>
          <p:cNvSpPr>
            <a:spLocks noGrp="1"/>
          </p:cNvSpPr>
          <p:nvPr>
            <p:ph type="dt" sz="half" idx="10"/>
          </p:nvPr>
        </p:nvSpPr>
        <p:spPr>
          <a:xfrm>
            <a:off x="838200" y="6356350"/>
            <a:ext cx="2743200" cy="365125"/>
          </a:xfrm>
        </p:spPr>
        <p:txBody>
          <a:bodyPr>
            <a:normAutofit/>
          </a:bodyPr>
          <a:lstStyle/>
          <a:p>
            <a:pPr>
              <a:spcAft>
                <a:spcPts val="600"/>
              </a:spcAft>
            </a:pPr>
            <a:fld id="{615C672C-8BB3-41B4-B0FE-0881E05E57D5}"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238CD91A-4F47-E94C-F818-019C7891B4EA}"/>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11</a:t>
            </a:fld>
            <a:endParaRPr lang="en-US">
              <a:solidFill>
                <a:schemeClr val="tx1">
                  <a:alpha val="60000"/>
                </a:schemeClr>
              </a:solidFill>
            </a:endParaRPr>
          </a:p>
        </p:txBody>
      </p:sp>
      <p:pic>
        <p:nvPicPr>
          <p:cNvPr id="9" name="Picture 8">
            <a:extLst>
              <a:ext uri="{FF2B5EF4-FFF2-40B4-BE49-F238E27FC236}">
                <a16:creationId xmlns:a16="http://schemas.microsoft.com/office/drawing/2014/main" id="{1979A8E1-F2C7-6074-4A78-57EF204819C0}"/>
              </a:ext>
            </a:extLst>
          </p:cNvPr>
          <p:cNvPicPr>
            <a:picLocks noChangeAspect="1"/>
          </p:cNvPicPr>
          <p:nvPr/>
        </p:nvPicPr>
        <p:blipFill>
          <a:blip r:embed="rId4"/>
          <a:stretch>
            <a:fillRect/>
          </a:stretch>
        </p:blipFill>
        <p:spPr>
          <a:xfrm>
            <a:off x="803776" y="5404051"/>
            <a:ext cx="6843933" cy="975261"/>
          </a:xfrm>
          <a:prstGeom prst="rect">
            <a:avLst/>
          </a:prstGeom>
        </p:spPr>
      </p:pic>
    </p:spTree>
    <p:extLst>
      <p:ext uri="{BB962C8B-B14F-4D97-AF65-F5344CB8AC3E}">
        <p14:creationId xmlns:p14="http://schemas.microsoft.com/office/powerpoint/2010/main" val="3396499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658333-E24A-A861-AAF2-788CDAE310E5}"/>
              </a:ext>
            </a:extLst>
          </p:cNvPr>
          <p:cNvSpPr>
            <a:spLocks noGrp="1"/>
          </p:cNvSpPr>
          <p:nvPr>
            <p:ph type="title"/>
          </p:nvPr>
        </p:nvSpPr>
        <p:spPr>
          <a:xfrm>
            <a:off x="803776" y="1336390"/>
            <a:ext cx="6190412" cy="1182927"/>
          </a:xfrm>
        </p:spPr>
        <p:txBody>
          <a:bodyPr anchor="b">
            <a:normAutofit/>
          </a:bodyPr>
          <a:lstStyle/>
          <a:p>
            <a:r>
              <a:rPr lang="de-DE" sz="5600" dirty="0"/>
              <a:t>Transformationen</a:t>
            </a:r>
            <a:endParaRPr lang="en-US" sz="5600" dirty="0"/>
          </a:p>
        </p:txBody>
      </p:sp>
      <p:cxnSp>
        <p:nvCxnSpPr>
          <p:cNvPr id="19" name="Straight Connector 18">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E3F8DEAA-97A7-E075-DB53-8DE3310504FE}"/>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F34A6C57-44B6-1455-81B7-CDE124F3D862}"/>
              </a:ext>
            </a:extLst>
          </p:cNvPr>
          <p:cNvSpPr>
            <a:spLocks noGrp="1"/>
          </p:cNvSpPr>
          <p:nvPr>
            <p:ph idx="1"/>
          </p:nvPr>
        </p:nvSpPr>
        <p:spPr>
          <a:xfrm>
            <a:off x="803776" y="2829330"/>
            <a:ext cx="6190412" cy="3344459"/>
          </a:xfrm>
        </p:spPr>
        <p:txBody>
          <a:bodyPr anchor="t">
            <a:normAutofit/>
          </a:bodyPr>
          <a:lstStyle/>
          <a:p>
            <a:pPr marL="0" marR="0">
              <a:spcBef>
                <a:spcPts val="0"/>
              </a:spcBef>
              <a:spcAft>
                <a:spcPts val="1000"/>
              </a:spcAft>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String Spalten mit Zeitwerten in </a:t>
            </a:r>
            <a:r>
              <a:rPr lang="de-DE" sz="1800" dirty="0">
                <a:latin typeface="Calibri" panose="020F0502020204030204" pitchFamily="34" charset="0"/>
                <a:ea typeface="Times New Roman" panose="02020603050405020304" pitchFamily="18" charset="0"/>
                <a:cs typeface="Times New Roman" panose="02020603050405020304" pitchFamily="18" charset="0"/>
              </a:rPr>
              <a:t>H</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H:MM:SS transformiert:</a:t>
            </a:r>
            <a:br>
              <a:rPr lang="de-DE" sz="1800" dirty="0">
                <a:effectLst/>
                <a:latin typeface="Calibri" panose="020F0502020204030204" pitchFamily="34" charset="0"/>
                <a:ea typeface="Times New Roman" panose="02020603050405020304" pitchFamily="18" charset="0"/>
                <a:cs typeface="Times New Roman" panose="02020603050405020304" pitchFamily="18" charset="0"/>
              </a:rPr>
            </a:b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TO_TIME(CONCAT('00:0',SUBSTRING(SPALTENNAME,1,4)))</a:t>
            </a:r>
          </a:p>
          <a:p>
            <a:pPr marL="0" marR="0">
              <a:spcBef>
                <a:spcPts val="0"/>
              </a:spcBef>
              <a:spcAft>
                <a:spcPts val="1000"/>
              </a:spcAft>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Fehlerhafte </a:t>
            </a: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Floats</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de-DE" sz="1800" dirty="0">
                <a:latin typeface="Calibri" panose="020F0502020204030204" pitchFamily="34" charset="0"/>
                <a:ea typeface="Times New Roman" panose="02020603050405020304" pitchFamily="18" charset="0"/>
                <a:cs typeface="Times New Roman" panose="02020603050405020304" pitchFamily="18" charset="0"/>
              </a:rPr>
              <a:t>bei Import korrigieren </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(z.B. </a:t>
            </a: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points</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 Spalte in results.csv).</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Aggregierte Sicht 180_FormulaOneAVGLapTimeAnalysis</a:t>
            </a:r>
          </a:p>
          <a:p>
            <a:pPr marL="0" marR="0" indent="0">
              <a:spcBef>
                <a:spcPts val="0"/>
              </a:spcBef>
              <a:spcAft>
                <a:spcPts val="0"/>
              </a:spcAft>
              <a:buNone/>
            </a:pPr>
            <a:endParaRPr lang="de-DE" sz="1800" dirty="0">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Keine Umwandlung durchschnittliche Rundenzeiten von Millisekunden in HH:MM:SS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1" name="Picture 10" descr="Text&#10;&#10;Description automatically generated">
            <a:extLst>
              <a:ext uri="{FF2B5EF4-FFF2-40B4-BE49-F238E27FC236}">
                <a16:creationId xmlns:a16="http://schemas.microsoft.com/office/drawing/2014/main" id="{686A7474-E3E3-2E9C-D7F2-B9A2D35E2653}"/>
              </a:ext>
            </a:extLst>
          </p:cNvPr>
          <p:cNvPicPr>
            <a:picLocks noChangeAspect="1"/>
          </p:cNvPicPr>
          <p:nvPr/>
        </p:nvPicPr>
        <p:blipFill>
          <a:blip r:embed="rId3"/>
          <a:stretch>
            <a:fillRect/>
          </a:stretch>
        </p:blipFill>
        <p:spPr>
          <a:xfrm>
            <a:off x="7903723" y="2829330"/>
            <a:ext cx="3713081" cy="1021097"/>
          </a:xfrm>
          <a:prstGeom prst="rect">
            <a:avLst/>
          </a:prstGeom>
        </p:spPr>
      </p:pic>
      <p:grpSp>
        <p:nvGrpSpPr>
          <p:cNvPr id="21" name="Group 20">
            <a:extLst>
              <a:ext uri="{FF2B5EF4-FFF2-40B4-BE49-F238E27FC236}">
                <a16:creationId xmlns:a16="http://schemas.microsoft.com/office/drawing/2014/main" id="{35A95ABC-C99A-4AEB-9147-1FCDBA5593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91042" y="1755216"/>
            <a:ext cx="289888" cy="613136"/>
            <a:chOff x="11191042" y="1755216"/>
            <a:chExt cx="289888" cy="613136"/>
          </a:xfrm>
        </p:grpSpPr>
        <p:sp>
          <p:nvSpPr>
            <p:cNvPr id="2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1042" y="17552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2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9792" y="227721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57DB5354-6F1F-878B-16B9-FE29CB728488}"/>
              </a:ext>
            </a:extLst>
          </p:cNvPr>
          <p:cNvSpPr>
            <a:spLocks noGrp="1"/>
          </p:cNvSpPr>
          <p:nvPr>
            <p:ph type="dt" sz="half" idx="10"/>
          </p:nvPr>
        </p:nvSpPr>
        <p:spPr>
          <a:xfrm>
            <a:off x="838200" y="6356350"/>
            <a:ext cx="2743200" cy="365125"/>
          </a:xfrm>
        </p:spPr>
        <p:txBody>
          <a:bodyPr>
            <a:normAutofit/>
          </a:bodyPr>
          <a:lstStyle/>
          <a:p>
            <a:pPr>
              <a:spcAft>
                <a:spcPts val="600"/>
              </a:spcAft>
            </a:pPr>
            <a:fld id="{C09D2358-4BC9-4C6D-BAB7-840D5BFD5432}"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8B456B2A-F479-82C9-D5F6-F7C9824801F4}"/>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12</a:t>
            </a:fld>
            <a:endParaRPr lang="en-US">
              <a:solidFill>
                <a:schemeClr val="tx1">
                  <a:alpha val="60000"/>
                </a:schemeClr>
              </a:solidFill>
            </a:endParaRPr>
          </a:p>
        </p:txBody>
      </p:sp>
      <p:pic>
        <p:nvPicPr>
          <p:cNvPr id="12" name="Picture 11" descr="Text&#10;&#10;Description automatically generated with low confidence">
            <a:extLst>
              <a:ext uri="{FF2B5EF4-FFF2-40B4-BE49-F238E27FC236}">
                <a16:creationId xmlns:a16="http://schemas.microsoft.com/office/drawing/2014/main" id="{BE83B7B9-B7F6-AC9A-AA14-CD67725CB54B}"/>
              </a:ext>
            </a:extLst>
          </p:cNvPr>
          <p:cNvPicPr>
            <a:picLocks noChangeAspect="1"/>
          </p:cNvPicPr>
          <p:nvPr/>
        </p:nvPicPr>
        <p:blipFill>
          <a:blip r:embed="rId4"/>
          <a:stretch>
            <a:fillRect/>
          </a:stretch>
        </p:blipFill>
        <p:spPr>
          <a:xfrm>
            <a:off x="7903723" y="3973174"/>
            <a:ext cx="3713081" cy="854008"/>
          </a:xfrm>
          <a:prstGeom prst="rect">
            <a:avLst/>
          </a:prstGeom>
        </p:spPr>
      </p:pic>
      <p:pic>
        <p:nvPicPr>
          <p:cNvPr id="13" name="Picture 12">
            <a:extLst>
              <a:ext uri="{FF2B5EF4-FFF2-40B4-BE49-F238E27FC236}">
                <a16:creationId xmlns:a16="http://schemas.microsoft.com/office/drawing/2014/main" id="{3A34C1B3-7B95-C9BB-15B9-DCBC6CF7A8C2}"/>
              </a:ext>
            </a:extLst>
          </p:cNvPr>
          <p:cNvPicPr>
            <a:picLocks noChangeAspect="1"/>
          </p:cNvPicPr>
          <p:nvPr/>
        </p:nvPicPr>
        <p:blipFill>
          <a:blip r:embed="rId5"/>
          <a:stretch>
            <a:fillRect/>
          </a:stretch>
        </p:blipFill>
        <p:spPr>
          <a:xfrm>
            <a:off x="803776" y="5571485"/>
            <a:ext cx="6592866" cy="784865"/>
          </a:xfrm>
          <a:prstGeom prst="rect">
            <a:avLst/>
          </a:prstGeom>
        </p:spPr>
      </p:pic>
    </p:spTree>
    <p:extLst>
      <p:ext uri="{BB962C8B-B14F-4D97-AF65-F5344CB8AC3E}">
        <p14:creationId xmlns:p14="http://schemas.microsoft.com/office/powerpoint/2010/main" val="841565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94EFDB-C276-86D8-F3F4-494E28B8047B}"/>
              </a:ext>
            </a:extLst>
          </p:cNvPr>
          <p:cNvSpPr>
            <a:spLocks noGrp="1"/>
          </p:cNvSpPr>
          <p:nvPr>
            <p:ph type="title"/>
          </p:nvPr>
        </p:nvSpPr>
        <p:spPr>
          <a:xfrm>
            <a:off x="838200" y="1336390"/>
            <a:ext cx="6155988" cy="1182927"/>
          </a:xfrm>
        </p:spPr>
        <p:txBody>
          <a:bodyPr anchor="b">
            <a:normAutofit/>
          </a:bodyPr>
          <a:lstStyle/>
          <a:p>
            <a:r>
              <a:rPr lang="de-DE" sz="5600" dirty="0"/>
              <a:t>Dimensional Views</a:t>
            </a:r>
            <a:endParaRPr lang="en-US" sz="5600" dirty="0"/>
          </a:p>
        </p:txBody>
      </p:sp>
      <p:cxnSp>
        <p:nvCxnSpPr>
          <p:cNvPr id="15" name="Straight Connector 14">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949FB311-5C04-C5F4-FD7C-1D9DB63F057E}"/>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4428E749-22EF-AA5D-8750-FDCBE2CE7AAD}"/>
              </a:ext>
            </a:extLst>
          </p:cNvPr>
          <p:cNvSpPr>
            <a:spLocks noGrp="1"/>
          </p:cNvSpPr>
          <p:nvPr>
            <p:ph idx="1"/>
          </p:nvPr>
        </p:nvSpPr>
        <p:spPr>
          <a:xfrm>
            <a:off x="803776" y="2829330"/>
            <a:ext cx="6190412" cy="3344459"/>
          </a:xfrm>
        </p:spPr>
        <p:txBody>
          <a:bodyPr anchor="t">
            <a:normAutofit/>
          </a:bodyPr>
          <a:lstStyle/>
          <a:p>
            <a:pPr marL="342900" marR="0" lvl="0" indent="-342900">
              <a:spcBef>
                <a:spcPts val="1200"/>
              </a:spcBef>
              <a:spcAft>
                <a:spcPts val="0"/>
              </a:spcAft>
              <a:buFont typeface="Symbol" panose="05050102010706020507" pitchFamily="18" charset="2"/>
              <a:buChar char=""/>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180_FormulaOneStatusHierarchy </a:t>
            </a: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 Hierarchie von Status zu Konstrukteur, sowie Fahrer / Konstrukteur zu Land.</a:t>
            </a:r>
            <a:b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br>
            <a:endParaRPr lang="en-US"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1000"/>
              </a:spcAft>
              <a:buFont typeface="Symbol" panose="05050102010706020507" pitchFamily="18" charset="2"/>
              <a:buChar char=""/>
            </a:pP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180_FormulaOneGeoDim – Dimensional View, zur Erstellung der Location Dimension.</a:t>
            </a:r>
            <a:endParaRPr lang="en-US"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US" sz="1800" dirty="0">
              <a:solidFill>
                <a:schemeClr val="tx1">
                  <a:alpha val="80000"/>
                </a:schemeClr>
              </a:solidFill>
            </a:endParaRPr>
          </a:p>
        </p:txBody>
      </p:sp>
      <p:pic>
        <p:nvPicPr>
          <p:cNvPr id="8" name="Picture 7">
            <a:extLst>
              <a:ext uri="{FF2B5EF4-FFF2-40B4-BE49-F238E27FC236}">
                <a16:creationId xmlns:a16="http://schemas.microsoft.com/office/drawing/2014/main" id="{A183A1EB-6330-CF76-6318-C2E91BF1A1E4}"/>
              </a:ext>
            </a:extLst>
          </p:cNvPr>
          <p:cNvPicPr>
            <a:picLocks noChangeAspect="1"/>
          </p:cNvPicPr>
          <p:nvPr/>
        </p:nvPicPr>
        <p:blipFill>
          <a:blip r:embed="rId3"/>
          <a:stretch>
            <a:fillRect/>
          </a:stretch>
        </p:blipFill>
        <p:spPr>
          <a:xfrm>
            <a:off x="838200" y="4369163"/>
            <a:ext cx="6230990" cy="1682367"/>
          </a:xfrm>
          <a:prstGeom prst="rect">
            <a:avLst/>
          </a:prstGeom>
        </p:spPr>
      </p:pic>
      <p:sp>
        <p:nvSpPr>
          <p:cNvPr id="1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4" name="Date Placeholder 3">
            <a:extLst>
              <a:ext uri="{FF2B5EF4-FFF2-40B4-BE49-F238E27FC236}">
                <a16:creationId xmlns:a16="http://schemas.microsoft.com/office/drawing/2014/main" id="{D8E4175D-7986-F896-DD8D-E4FE2A68791F}"/>
              </a:ext>
            </a:extLst>
          </p:cNvPr>
          <p:cNvSpPr>
            <a:spLocks noGrp="1"/>
          </p:cNvSpPr>
          <p:nvPr>
            <p:ph type="dt" sz="half" idx="10"/>
          </p:nvPr>
        </p:nvSpPr>
        <p:spPr>
          <a:xfrm>
            <a:off x="838200" y="6356350"/>
            <a:ext cx="2743200" cy="365125"/>
          </a:xfrm>
        </p:spPr>
        <p:txBody>
          <a:bodyPr>
            <a:normAutofit/>
          </a:bodyPr>
          <a:lstStyle/>
          <a:p>
            <a:pPr>
              <a:spcAft>
                <a:spcPts val="600"/>
              </a:spcAft>
            </a:pPr>
            <a:fld id="{3C028EAF-51DD-4B07-914F-DAAE205F3D33}"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B06FE1BD-0F8E-28FB-3393-A6B93B8739A4}"/>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13</a:t>
            </a:fld>
            <a:endParaRPr lang="en-US">
              <a:solidFill>
                <a:schemeClr val="tx1">
                  <a:alpha val="60000"/>
                </a:schemeClr>
              </a:solidFill>
            </a:endParaRPr>
          </a:p>
        </p:txBody>
      </p:sp>
      <p:pic>
        <p:nvPicPr>
          <p:cNvPr id="10" name="Picture 9">
            <a:extLst>
              <a:ext uri="{FF2B5EF4-FFF2-40B4-BE49-F238E27FC236}">
                <a16:creationId xmlns:a16="http://schemas.microsoft.com/office/drawing/2014/main" id="{8D1BE97C-98E6-EC0E-4D0E-111B0956427A}"/>
              </a:ext>
            </a:extLst>
          </p:cNvPr>
          <p:cNvPicPr>
            <a:picLocks noChangeAspect="1"/>
          </p:cNvPicPr>
          <p:nvPr/>
        </p:nvPicPr>
        <p:blipFill>
          <a:blip r:embed="rId4"/>
          <a:stretch>
            <a:fillRect/>
          </a:stretch>
        </p:blipFill>
        <p:spPr>
          <a:xfrm>
            <a:off x="7962190" y="2829330"/>
            <a:ext cx="2606325" cy="3282687"/>
          </a:xfrm>
          <a:prstGeom prst="rect">
            <a:avLst/>
          </a:prstGeom>
        </p:spPr>
      </p:pic>
    </p:spTree>
    <p:extLst>
      <p:ext uri="{BB962C8B-B14F-4D97-AF65-F5344CB8AC3E}">
        <p14:creationId xmlns:p14="http://schemas.microsoft.com/office/powerpoint/2010/main" val="788108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05B8351F-AF2F-FD7D-EAEC-04FFAD06F9FB}"/>
              </a:ext>
            </a:extLst>
          </p:cNvPr>
          <p:cNvSpPr>
            <a:spLocks noGrp="1"/>
          </p:cNvSpPr>
          <p:nvPr>
            <p:ph type="title"/>
          </p:nvPr>
        </p:nvSpPr>
        <p:spPr>
          <a:xfrm>
            <a:off x="803776" y="1336390"/>
            <a:ext cx="6190412" cy="1182927"/>
          </a:xfrm>
        </p:spPr>
        <p:txBody>
          <a:bodyPr anchor="b">
            <a:normAutofit/>
          </a:bodyPr>
          <a:lstStyle/>
          <a:p>
            <a:r>
              <a:rPr lang="de-DE" sz="5600"/>
              <a:t>Analytical Views</a:t>
            </a:r>
            <a:endParaRPr lang="en-US" sz="5600"/>
          </a:p>
        </p:txBody>
      </p:sp>
      <p:cxnSp>
        <p:nvCxnSpPr>
          <p:cNvPr id="37" name="Straight Connector 36">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43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E54B6B0-7E10-EF60-ED8C-7FBCD95777F3}"/>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91195078-68C4-CA6A-38C5-F4304173FA35}"/>
              </a:ext>
            </a:extLst>
          </p:cNvPr>
          <p:cNvSpPr>
            <a:spLocks noGrp="1"/>
          </p:cNvSpPr>
          <p:nvPr>
            <p:ph idx="1"/>
          </p:nvPr>
        </p:nvSpPr>
        <p:spPr>
          <a:xfrm>
            <a:off x="803776" y="2829330"/>
            <a:ext cx="6190412" cy="3344459"/>
          </a:xfrm>
        </p:spPr>
        <p:txBody>
          <a:bodyPr anchor="t">
            <a:normAutofit/>
          </a:bodyPr>
          <a:lstStyle/>
          <a:p>
            <a:pPr marL="342900" marR="0" lvl="0" indent="-342900">
              <a:spcBef>
                <a:spcPts val="1200"/>
              </a:spcBef>
              <a:spcAft>
                <a:spcPts val="0"/>
              </a:spcAft>
              <a:buFont typeface="Symbol" panose="05050102010706020507" pitchFamily="18" charset="2"/>
              <a:buChar char=""/>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180_FormulaOneDriverStandingsFirstAnalysis – </a:t>
            </a: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FinalPosition</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 = 1 (Fahrer, die erster wurden im jeweiligen Rennen).</a:t>
            </a:r>
          </a:p>
          <a:p>
            <a:pPr marL="342900" marR="0" lvl="0" indent="-342900">
              <a:spcBef>
                <a:spcPts val="1200"/>
              </a:spcBef>
              <a:spcAft>
                <a:spcPts val="0"/>
              </a:spcAft>
              <a:buFont typeface="Symbol" panose="05050102010706020507" pitchFamily="18" charset="2"/>
              <a:buChar char=""/>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180_FormulaOneRaceResultsAnalysis –Rennergebnisse pro Fahrer und Konstrukteur.</a:t>
            </a:r>
          </a:p>
          <a:p>
            <a:pPr marL="342900" marR="0" lvl="0" indent="-342900">
              <a:spcBef>
                <a:spcPts val="1200"/>
              </a:spcBef>
              <a:spcAft>
                <a:spcPts val="0"/>
              </a:spcAft>
              <a:buFont typeface="Symbol" panose="05050102010706020507" pitchFamily="18" charset="2"/>
              <a:buChar char=""/>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180_FormulaOneAVGLapTimeAnalysis –Durchschnittliche Rundenzeit pro Fahrer pro Strecke. </a:t>
            </a:r>
            <a:endParaRPr lang="de-DE" sz="18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1200"/>
              </a:spcBef>
              <a:spcAft>
                <a:spcPts val="0"/>
              </a:spcAft>
              <a:buFont typeface="Symbol" panose="05050102010706020507" pitchFamily="18" charset="2"/>
              <a:buChar char=""/>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180_FormulaOneMapAnalysis – Assoziation von </a:t>
            </a: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GeoDim</a:t>
            </a:r>
            <a:r>
              <a:rPr lang="de-DE" sz="1800" dirty="0">
                <a:latin typeface="Calibri" panose="020F0502020204030204" pitchFamily="34" charset="0"/>
                <a:ea typeface="Times New Roman" panose="02020603050405020304" pitchFamily="18" charset="0"/>
                <a:cs typeface="Times New Roman" panose="02020603050405020304" pitchFamily="18" charset="0"/>
              </a:rPr>
              <a:t> zur Erstellung einer Karte.</a:t>
            </a:r>
            <a:endParaRPr lang="en-US" sz="1800" dirty="0"/>
          </a:p>
        </p:txBody>
      </p:sp>
      <p:grpSp>
        <p:nvGrpSpPr>
          <p:cNvPr id="39" name="Group 38">
            <a:extLst>
              <a:ext uri="{FF2B5EF4-FFF2-40B4-BE49-F238E27FC236}">
                <a16:creationId xmlns:a16="http://schemas.microsoft.com/office/drawing/2014/main" id="{4A52B06C-3838-48F3-8CF4-F4054598D9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401" y="3608452"/>
            <a:ext cx="427516" cy="353137"/>
            <a:chOff x="7974401" y="3608452"/>
            <a:chExt cx="427516" cy="353137"/>
          </a:xfrm>
        </p:grpSpPr>
        <p:sp>
          <p:nvSpPr>
            <p:cNvPr id="4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2878" y="360845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74401" y="387045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grpSp>
      <p:pic>
        <p:nvPicPr>
          <p:cNvPr id="7" name="Picture 6">
            <a:extLst>
              <a:ext uri="{FF2B5EF4-FFF2-40B4-BE49-F238E27FC236}">
                <a16:creationId xmlns:a16="http://schemas.microsoft.com/office/drawing/2014/main" id="{677FC915-AF72-3072-9F67-3209D80F2F7C}"/>
              </a:ext>
            </a:extLst>
          </p:cNvPr>
          <p:cNvPicPr>
            <a:picLocks noChangeAspect="1"/>
          </p:cNvPicPr>
          <p:nvPr/>
        </p:nvPicPr>
        <p:blipFill rotWithShape="1">
          <a:blip r:embed="rId3"/>
          <a:srcRect l="21975" r="55275"/>
          <a:stretch/>
        </p:blipFill>
        <p:spPr>
          <a:xfrm>
            <a:off x="8610595" y="1227809"/>
            <a:ext cx="3300386" cy="3300386"/>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p:spPr>
      </p:pic>
      <p:sp>
        <p:nvSpPr>
          <p:cNvPr id="4" name="Date Placeholder 3">
            <a:extLst>
              <a:ext uri="{FF2B5EF4-FFF2-40B4-BE49-F238E27FC236}">
                <a16:creationId xmlns:a16="http://schemas.microsoft.com/office/drawing/2014/main" id="{80EF59EC-849F-BEF3-B225-796237ABD1ED}"/>
              </a:ext>
            </a:extLst>
          </p:cNvPr>
          <p:cNvSpPr>
            <a:spLocks noGrp="1"/>
          </p:cNvSpPr>
          <p:nvPr>
            <p:ph type="dt" sz="half" idx="10"/>
          </p:nvPr>
        </p:nvSpPr>
        <p:spPr>
          <a:xfrm>
            <a:off x="838200" y="6356350"/>
            <a:ext cx="2743200" cy="365125"/>
          </a:xfrm>
        </p:spPr>
        <p:txBody>
          <a:bodyPr>
            <a:normAutofit/>
          </a:bodyPr>
          <a:lstStyle/>
          <a:p>
            <a:pPr>
              <a:spcAft>
                <a:spcPts val="600"/>
              </a:spcAft>
            </a:pPr>
            <a:fld id="{AA26B459-5CF9-4FBD-A954-6AB72B68ECA7}"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A5A178BC-76E5-7CAB-D671-1053B49AF7CB}"/>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14</a:t>
            </a:fld>
            <a:endParaRPr lang="en-US">
              <a:solidFill>
                <a:schemeClr val="tx1">
                  <a:alpha val="60000"/>
                </a:schemeClr>
              </a:solidFill>
            </a:endParaRPr>
          </a:p>
        </p:txBody>
      </p:sp>
      <p:pic>
        <p:nvPicPr>
          <p:cNvPr id="8" name="Picture 7">
            <a:extLst>
              <a:ext uri="{FF2B5EF4-FFF2-40B4-BE49-F238E27FC236}">
                <a16:creationId xmlns:a16="http://schemas.microsoft.com/office/drawing/2014/main" id="{B719899E-5DC6-3235-FDF9-E0C196C01EDF}"/>
              </a:ext>
            </a:extLst>
          </p:cNvPr>
          <p:cNvPicPr>
            <a:picLocks noChangeAspect="1"/>
          </p:cNvPicPr>
          <p:nvPr/>
        </p:nvPicPr>
        <p:blipFill rotWithShape="1">
          <a:blip r:embed="rId4"/>
          <a:srcRect l="11957" r="3787" b="-7"/>
          <a:stretch/>
        </p:blipFill>
        <p:spPr>
          <a:xfrm>
            <a:off x="7288230" y="4296585"/>
            <a:ext cx="2324791" cy="2324791"/>
          </a:xfrm>
          <a:custGeom>
            <a:avLst/>
            <a:gdLst/>
            <a:ahLst/>
            <a:cxnLst/>
            <a:rect l="l" t="t" r="r" b="b"/>
            <a:pathLst>
              <a:path w="2241934" h="2241934">
                <a:moveTo>
                  <a:pt x="1120967" y="0"/>
                </a:moveTo>
                <a:cubicBezTo>
                  <a:pt x="1740060" y="0"/>
                  <a:pt x="2241934" y="501874"/>
                  <a:pt x="2241934" y="1120967"/>
                </a:cubicBezTo>
                <a:cubicBezTo>
                  <a:pt x="2241934" y="1740060"/>
                  <a:pt x="1740060" y="2241934"/>
                  <a:pt x="1120967" y="2241934"/>
                </a:cubicBezTo>
                <a:cubicBezTo>
                  <a:pt x="501874" y="2241934"/>
                  <a:pt x="0" y="1740060"/>
                  <a:pt x="0" y="1120967"/>
                </a:cubicBezTo>
                <a:cubicBezTo>
                  <a:pt x="0" y="501874"/>
                  <a:pt x="501874" y="0"/>
                  <a:pt x="1120967" y="0"/>
                </a:cubicBezTo>
                <a:close/>
              </a:path>
            </a:pathLst>
          </a:custGeom>
        </p:spPr>
      </p:pic>
    </p:spTree>
    <p:extLst>
      <p:ext uri="{BB962C8B-B14F-4D97-AF65-F5344CB8AC3E}">
        <p14:creationId xmlns:p14="http://schemas.microsoft.com/office/powerpoint/2010/main" val="1732624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White alphabet letters placed flat and stacked">
            <a:extLst>
              <a:ext uri="{FF2B5EF4-FFF2-40B4-BE49-F238E27FC236}">
                <a16:creationId xmlns:a16="http://schemas.microsoft.com/office/drawing/2014/main" id="{AE550C41-915D-F9F7-5E0D-C77F020CA0F3}"/>
              </a:ext>
            </a:extLst>
          </p:cNvPr>
          <p:cNvPicPr>
            <a:picLocks noChangeAspect="1"/>
          </p:cNvPicPr>
          <p:nvPr/>
        </p:nvPicPr>
        <p:blipFill rotWithShape="1">
          <a:blip r:embed="rId2"/>
          <a:srcRect t="9091" r="23298"/>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E2F032-8DD1-F58C-455F-5F11F9C8763C}"/>
              </a:ext>
            </a:extLst>
          </p:cNvPr>
          <p:cNvSpPr>
            <a:spLocks noGrp="1"/>
          </p:cNvSpPr>
          <p:nvPr>
            <p:ph type="title"/>
          </p:nvPr>
        </p:nvSpPr>
        <p:spPr>
          <a:xfrm>
            <a:off x="477981" y="1122363"/>
            <a:ext cx="4023360" cy="3204134"/>
          </a:xfrm>
        </p:spPr>
        <p:txBody>
          <a:bodyPr vert="horz" lIns="91440" tIns="45720" rIns="91440" bIns="45720" rtlCol="0" anchor="t">
            <a:normAutofit/>
          </a:bodyPr>
          <a:lstStyle/>
          <a:p>
            <a:r>
              <a:rPr lang="en-US" sz="8000" dirty="0"/>
              <a:t>Stories </a:t>
            </a:r>
            <a:br>
              <a:rPr lang="en-US" sz="8000" dirty="0"/>
            </a:br>
            <a:r>
              <a:rPr lang="en-US" sz="8000" dirty="0"/>
              <a:t>in SAC</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A741C8E6-435B-1DFF-DD30-ABFBDCB45AD3}"/>
              </a:ext>
            </a:extLst>
          </p:cNvPr>
          <p:cNvSpPr>
            <a:spLocks noGrp="1"/>
          </p:cNvSpPr>
          <p:nvPr>
            <p:ph type="dt" sz="half" idx="10"/>
          </p:nvPr>
        </p:nvSpPr>
        <p:spPr>
          <a:xfrm>
            <a:off x="477981" y="6356350"/>
            <a:ext cx="1214339" cy="365125"/>
          </a:xfrm>
        </p:spPr>
        <p:txBody>
          <a:bodyPr vert="horz" lIns="91440" tIns="45720" rIns="91440" bIns="45720" rtlCol="0" anchor="ctr">
            <a:normAutofit/>
          </a:bodyPr>
          <a:lstStyle/>
          <a:p>
            <a:pPr>
              <a:spcAft>
                <a:spcPts val="600"/>
              </a:spcAft>
              <a:defRPr/>
            </a:pPr>
            <a:fld id="{28380C84-5E13-4DD0-AD31-F3F451048A3C}" type="datetime1">
              <a:rPr lang="en-US" smtClean="0">
                <a:solidFill>
                  <a:schemeClr val="tx1">
                    <a:lumMod val="50000"/>
                    <a:lumOff val="50000"/>
                  </a:schemeClr>
                </a:solidFill>
                <a:latin typeface="Calibri" panose="020F0502020204030204"/>
              </a:rPr>
              <a:t>5/2/2023</a:t>
            </a:fld>
            <a:endParaRPr lang="en-US">
              <a:solidFill>
                <a:schemeClr val="tx1">
                  <a:lumMod val="50000"/>
                  <a:lumOff val="50000"/>
                </a:schemeClr>
              </a:solidFill>
              <a:latin typeface="Calibri" panose="020F0502020204030204"/>
            </a:endParaRPr>
          </a:p>
        </p:txBody>
      </p:sp>
      <p:sp>
        <p:nvSpPr>
          <p:cNvPr id="5" name="Footer Placeholder 4">
            <a:extLst>
              <a:ext uri="{FF2B5EF4-FFF2-40B4-BE49-F238E27FC236}">
                <a16:creationId xmlns:a16="http://schemas.microsoft.com/office/drawing/2014/main" id="{7DFEECD3-56DB-F79A-BF8C-122B5105BF05}"/>
              </a:ext>
            </a:extLst>
          </p:cNvPr>
          <p:cNvSpPr>
            <a:spLocks noGrp="1"/>
          </p:cNvSpPr>
          <p:nvPr>
            <p:ph type="ftr" sz="quarter" idx="11"/>
          </p:nvPr>
        </p:nvSpPr>
        <p:spPr>
          <a:xfrm>
            <a:off x="1692321" y="6356350"/>
            <a:ext cx="2809017" cy="365125"/>
          </a:xfrm>
        </p:spPr>
        <p:txBody>
          <a:bodyPr vert="horz" lIns="91440" tIns="45720" rIns="91440" bIns="45720" rtlCol="0" anchor="ctr">
            <a:normAutofit/>
          </a:bodyPr>
          <a:lstStyle/>
          <a:p>
            <a:pPr algn="r">
              <a:spcAft>
                <a:spcPts val="600"/>
              </a:spcAft>
              <a:defRPr/>
            </a:pPr>
            <a:r>
              <a:rPr lang="en-US" kern="1200">
                <a:solidFill>
                  <a:schemeClr val="tx1">
                    <a:lumMod val="50000"/>
                    <a:lumOff val="50000"/>
                  </a:schemeClr>
                </a:solidFill>
                <a:latin typeface="Calibri" panose="020F0502020204030204"/>
                <a:ea typeface="+mn-ea"/>
                <a:cs typeface="+mn-cs"/>
              </a:rPr>
              <a:t>Formel 1</a:t>
            </a:r>
          </a:p>
        </p:txBody>
      </p:sp>
      <p:sp>
        <p:nvSpPr>
          <p:cNvPr id="6" name="Slide Number Placeholder 5">
            <a:extLst>
              <a:ext uri="{FF2B5EF4-FFF2-40B4-BE49-F238E27FC236}">
                <a16:creationId xmlns:a16="http://schemas.microsoft.com/office/drawing/2014/main" id="{B8F67CC3-5EB1-B607-8C73-E6A721139E31}"/>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4A02C0CA-695B-4E24-A1D3-3DA5FEDE07AC}" type="slidenum">
              <a:rPr lang="en-US">
                <a:solidFill>
                  <a:schemeClr val="bg1"/>
                </a:solidFill>
                <a:latin typeface="Calibri" panose="020F0502020204030204"/>
              </a:rPr>
              <a:pPr>
                <a:spcAft>
                  <a:spcPts val="600"/>
                </a:spcAft>
                <a:defRPr/>
              </a:pPr>
              <a:t>15</a:t>
            </a:fld>
            <a:endParaRPr lang="en-US">
              <a:solidFill>
                <a:schemeClr val="bg1"/>
              </a:solidFill>
              <a:latin typeface="Calibri" panose="020F0502020204030204"/>
            </a:endParaRPr>
          </a:p>
        </p:txBody>
      </p:sp>
    </p:spTree>
    <p:extLst>
      <p:ext uri="{BB962C8B-B14F-4D97-AF65-F5344CB8AC3E}">
        <p14:creationId xmlns:p14="http://schemas.microsoft.com/office/powerpoint/2010/main" val="1003584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EFDB-C276-86D8-F3F4-494E28B8047B}"/>
              </a:ext>
            </a:extLst>
          </p:cNvPr>
          <p:cNvSpPr>
            <a:spLocks noGrp="1"/>
          </p:cNvSpPr>
          <p:nvPr>
            <p:ph type="title"/>
          </p:nvPr>
        </p:nvSpPr>
        <p:spPr>
          <a:xfrm>
            <a:off x="838200" y="1336390"/>
            <a:ext cx="6155988" cy="1182927"/>
          </a:xfrm>
        </p:spPr>
        <p:txBody>
          <a:bodyPr anchor="b">
            <a:normAutofit/>
          </a:bodyPr>
          <a:lstStyle/>
          <a:p>
            <a:r>
              <a:rPr lang="de-DE" sz="5600" dirty="0"/>
              <a:t>Überblick</a:t>
            </a:r>
            <a:endParaRPr lang="en-US" sz="5600" dirty="0"/>
          </a:p>
        </p:txBody>
      </p:sp>
      <p:sp>
        <p:nvSpPr>
          <p:cNvPr id="5" name="Footer Placeholder 4">
            <a:extLst>
              <a:ext uri="{FF2B5EF4-FFF2-40B4-BE49-F238E27FC236}">
                <a16:creationId xmlns:a16="http://schemas.microsoft.com/office/drawing/2014/main" id="{949FB311-5C04-C5F4-FD7C-1D9DB63F057E}"/>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4428E749-22EF-AA5D-8750-FDCBE2CE7AAD}"/>
              </a:ext>
            </a:extLst>
          </p:cNvPr>
          <p:cNvSpPr>
            <a:spLocks noGrp="1"/>
          </p:cNvSpPr>
          <p:nvPr>
            <p:ph idx="1"/>
          </p:nvPr>
        </p:nvSpPr>
        <p:spPr>
          <a:xfrm>
            <a:off x="803776" y="2829330"/>
            <a:ext cx="6190412" cy="3344459"/>
          </a:xfrm>
        </p:spPr>
        <p:txBody>
          <a:bodyPr anchor="t">
            <a:normAutofit/>
          </a:bodyPr>
          <a:lstStyle/>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Weltmeister nach Jahren sortiert</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Gewonnene Rennen nach Nationalitäten</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Gewonnene Rennen in Bezug auf die Startposition</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Hierarchien für Land/Fahrer bzw. Land/Hersteller</a:t>
            </a:r>
          </a:p>
          <a:p>
            <a:pPr marL="342900" marR="0" lvl="0" indent="-342900">
              <a:spcBef>
                <a:spcPts val="1200"/>
              </a:spcBef>
              <a:spcAft>
                <a:spcPts val="0"/>
              </a:spcAft>
              <a:buFont typeface="Symbol" panose="05050102010706020507" pitchFamily="18" charset="2"/>
              <a:buChar char=""/>
            </a:pPr>
            <a:endParaRPr lang="de-DE" sz="1800" dirty="0">
              <a:solidFill>
                <a:schemeClr val="tx1">
                  <a:alpha val="80000"/>
                </a:schemeClr>
              </a:solidFill>
              <a:latin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8E4175D-7986-F896-DD8D-E4FE2A68791F}"/>
              </a:ext>
            </a:extLst>
          </p:cNvPr>
          <p:cNvSpPr>
            <a:spLocks noGrp="1"/>
          </p:cNvSpPr>
          <p:nvPr>
            <p:ph type="dt" sz="half" idx="10"/>
          </p:nvPr>
        </p:nvSpPr>
        <p:spPr>
          <a:xfrm>
            <a:off x="838200" y="6356350"/>
            <a:ext cx="2743200" cy="365125"/>
          </a:xfrm>
        </p:spPr>
        <p:txBody>
          <a:bodyPr>
            <a:normAutofit/>
          </a:bodyPr>
          <a:lstStyle/>
          <a:p>
            <a:pPr>
              <a:spcAft>
                <a:spcPts val="600"/>
              </a:spcAft>
            </a:pPr>
            <a:fld id="{3C028EAF-51DD-4B07-914F-DAAE205F3D33}"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B06FE1BD-0F8E-28FB-3393-A6B93B8739A4}"/>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16</a:t>
            </a:fld>
            <a:endParaRPr lang="en-US">
              <a:solidFill>
                <a:schemeClr val="tx1">
                  <a:alpha val="60000"/>
                </a:schemeClr>
              </a:solidFill>
            </a:endParaRPr>
          </a:p>
        </p:txBody>
      </p:sp>
      <p:pic>
        <p:nvPicPr>
          <p:cNvPr id="9" name="Grafik 8">
            <a:extLst>
              <a:ext uri="{FF2B5EF4-FFF2-40B4-BE49-F238E27FC236}">
                <a16:creationId xmlns:a16="http://schemas.microsoft.com/office/drawing/2014/main" id="{63F5B46E-723F-AD97-485F-CDC3F4153970}"/>
              </a:ext>
            </a:extLst>
          </p:cNvPr>
          <p:cNvPicPr>
            <a:picLocks noChangeAspect="1"/>
          </p:cNvPicPr>
          <p:nvPr/>
        </p:nvPicPr>
        <p:blipFill>
          <a:blip r:embed="rId3"/>
          <a:stretch>
            <a:fillRect/>
          </a:stretch>
        </p:blipFill>
        <p:spPr>
          <a:xfrm>
            <a:off x="6684321" y="2519317"/>
            <a:ext cx="5039183" cy="2259160"/>
          </a:xfrm>
          <a:prstGeom prst="rect">
            <a:avLst/>
          </a:prstGeom>
        </p:spPr>
      </p:pic>
      <p:pic>
        <p:nvPicPr>
          <p:cNvPr id="12" name="Grafik 11">
            <a:extLst>
              <a:ext uri="{FF2B5EF4-FFF2-40B4-BE49-F238E27FC236}">
                <a16:creationId xmlns:a16="http://schemas.microsoft.com/office/drawing/2014/main" id="{82282425-9C0D-2C3D-2652-2461AFAD090F}"/>
              </a:ext>
            </a:extLst>
          </p:cNvPr>
          <p:cNvPicPr>
            <a:picLocks noChangeAspect="1"/>
          </p:cNvPicPr>
          <p:nvPr/>
        </p:nvPicPr>
        <p:blipFill>
          <a:blip r:embed="rId4"/>
          <a:stretch>
            <a:fillRect/>
          </a:stretch>
        </p:blipFill>
        <p:spPr>
          <a:xfrm>
            <a:off x="3306838" y="4501559"/>
            <a:ext cx="2789162" cy="1425063"/>
          </a:xfrm>
          <a:prstGeom prst="rect">
            <a:avLst/>
          </a:prstGeom>
        </p:spPr>
      </p:pic>
    </p:spTree>
    <p:extLst>
      <p:ext uri="{BB962C8B-B14F-4D97-AF65-F5344CB8AC3E}">
        <p14:creationId xmlns:p14="http://schemas.microsoft.com/office/powerpoint/2010/main" val="75529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EFDB-C276-86D8-F3F4-494E28B8047B}"/>
              </a:ext>
            </a:extLst>
          </p:cNvPr>
          <p:cNvSpPr>
            <a:spLocks noGrp="1"/>
          </p:cNvSpPr>
          <p:nvPr>
            <p:ph type="title"/>
          </p:nvPr>
        </p:nvSpPr>
        <p:spPr>
          <a:xfrm>
            <a:off x="838200" y="1336390"/>
            <a:ext cx="6155988" cy="1182927"/>
          </a:xfrm>
        </p:spPr>
        <p:txBody>
          <a:bodyPr anchor="b">
            <a:normAutofit/>
          </a:bodyPr>
          <a:lstStyle/>
          <a:p>
            <a:r>
              <a:rPr lang="de-DE" sz="5600" dirty="0"/>
              <a:t>Fahrer</a:t>
            </a:r>
            <a:endParaRPr lang="en-US" sz="5600" dirty="0"/>
          </a:p>
        </p:txBody>
      </p:sp>
      <p:sp>
        <p:nvSpPr>
          <p:cNvPr id="5" name="Footer Placeholder 4">
            <a:extLst>
              <a:ext uri="{FF2B5EF4-FFF2-40B4-BE49-F238E27FC236}">
                <a16:creationId xmlns:a16="http://schemas.microsoft.com/office/drawing/2014/main" id="{949FB311-5C04-C5F4-FD7C-1D9DB63F057E}"/>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4428E749-22EF-AA5D-8750-FDCBE2CE7AAD}"/>
              </a:ext>
            </a:extLst>
          </p:cNvPr>
          <p:cNvSpPr>
            <a:spLocks noGrp="1"/>
          </p:cNvSpPr>
          <p:nvPr>
            <p:ph idx="1"/>
          </p:nvPr>
        </p:nvSpPr>
        <p:spPr>
          <a:xfrm>
            <a:off x="803776" y="2829330"/>
            <a:ext cx="6190412" cy="3344459"/>
          </a:xfrm>
        </p:spPr>
        <p:txBody>
          <a:bodyPr anchor="t">
            <a:normAutofit/>
          </a:bodyPr>
          <a:lstStyle/>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Input kontrolliert gesamte Seite</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Kleine Informationstabelle</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Überblick des Punkteverlaufs von 2021 bis 2022</a:t>
            </a:r>
          </a:p>
          <a:p>
            <a:pPr marL="800100" lvl="1" indent="-342900">
              <a:spcBef>
                <a:spcPts val="1200"/>
              </a:spcBef>
              <a:buFont typeface="Symbol" panose="05050102010706020507" pitchFamily="18" charset="2"/>
              <a:buChar char=""/>
            </a:pPr>
            <a:r>
              <a:rPr lang="de-DE" sz="1400" dirty="0" err="1">
                <a:solidFill>
                  <a:schemeClr val="tx1">
                    <a:alpha val="80000"/>
                  </a:schemeClr>
                </a:solidFill>
                <a:latin typeface="Calibri" panose="020F0502020204030204" pitchFamily="34" charset="0"/>
                <a:cs typeface="Times New Roman" panose="02020603050405020304" pitchFamily="18" charset="0"/>
              </a:rPr>
              <a:t>Restricted</a:t>
            </a:r>
            <a:r>
              <a:rPr lang="de-DE" sz="1400" dirty="0">
                <a:solidFill>
                  <a:schemeClr val="tx1">
                    <a:alpha val="80000"/>
                  </a:schemeClr>
                </a:solidFill>
                <a:latin typeface="Calibri" panose="020F0502020204030204" pitchFamily="34" charset="0"/>
                <a:cs typeface="Times New Roman" panose="02020603050405020304" pitchFamily="18" charset="0"/>
              </a:rPr>
              <a:t> </a:t>
            </a:r>
            <a:r>
              <a:rPr lang="de-DE" sz="1400" dirty="0" err="1">
                <a:solidFill>
                  <a:schemeClr val="tx1">
                    <a:alpha val="80000"/>
                  </a:schemeClr>
                </a:solidFill>
                <a:latin typeface="Calibri" panose="020F0502020204030204" pitchFamily="34" charset="0"/>
                <a:cs typeface="Times New Roman" panose="02020603050405020304" pitchFamily="18" charset="0"/>
              </a:rPr>
              <a:t>Measure</a:t>
            </a:r>
            <a:r>
              <a:rPr lang="de-DE" sz="1400" dirty="0">
                <a:solidFill>
                  <a:schemeClr val="tx1">
                    <a:alpha val="80000"/>
                  </a:schemeClr>
                </a:solidFill>
                <a:latin typeface="Calibri" panose="020F0502020204030204" pitchFamily="34" charset="0"/>
                <a:cs typeface="Times New Roman" panose="02020603050405020304" pitchFamily="18" charset="0"/>
              </a:rPr>
              <a:t> aus Punkten und der Zeitdimension</a:t>
            </a:r>
          </a:p>
          <a:p>
            <a:pPr marL="342900" marR="0" lvl="0" indent="-342900">
              <a:spcBef>
                <a:spcPts val="1200"/>
              </a:spcBef>
              <a:spcAft>
                <a:spcPts val="0"/>
              </a:spcAft>
              <a:buFont typeface="Symbol" panose="05050102010706020507" pitchFamily="18" charset="2"/>
              <a:buChar char=""/>
            </a:pPr>
            <a:endParaRPr lang="de-DE" sz="1800" dirty="0">
              <a:solidFill>
                <a:schemeClr val="tx1">
                  <a:alpha val="80000"/>
                </a:schemeClr>
              </a:solidFill>
              <a:latin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8E4175D-7986-F896-DD8D-E4FE2A68791F}"/>
              </a:ext>
            </a:extLst>
          </p:cNvPr>
          <p:cNvSpPr>
            <a:spLocks noGrp="1"/>
          </p:cNvSpPr>
          <p:nvPr>
            <p:ph type="dt" sz="half" idx="10"/>
          </p:nvPr>
        </p:nvSpPr>
        <p:spPr>
          <a:xfrm>
            <a:off x="838200" y="6356350"/>
            <a:ext cx="2743200" cy="365125"/>
          </a:xfrm>
        </p:spPr>
        <p:txBody>
          <a:bodyPr>
            <a:normAutofit/>
          </a:bodyPr>
          <a:lstStyle/>
          <a:p>
            <a:pPr>
              <a:spcAft>
                <a:spcPts val="600"/>
              </a:spcAft>
            </a:pPr>
            <a:fld id="{3C028EAF-51DD-4B07-914F-DAAE205F3D33}"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B06FE1BD-0F8E-28FB-3393-A6B93B8739A4}"/>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17</a:t>
            </a:fld>
            <a:endParaRPr lang="en-US">
              <a:solidFill>
                <a:schemeClr val="tx1">
                  <a:alpha val="60000"/>
                </a:schemeClr>
              </a:solidFill>
            </a:endParaRPr>
          </a:p>
        </p:txBody>
      </p:sp>
      <p:pic>
        <p:nvPicPr>
          <p:cNvPr id="8" name="Grafik 7">
            <a:extLst>
              <a:ext uri="{FF2B5EF4-FFF2-40B4-BE49-F238E27FC236}">
                <a16:creationId xmlns:a16="http://schemas.microsoft.com/office/drawing/2014/main" id="{AB2C69E6-1D4F-6595-E1F7-C52207C89D39}"/>
              </a:ext>
            </a:extLst>
          </p:cNvPr>
          <p:cNvPicPr>
            <a:picLocks noChangeAspect="1"/>
          </p:cNvPicPr>
          <p:nvPr/>
        </p:nvPicPr>
        <p:blipFill>
          <a:blip r:embed="rId3"/>
          <a:stretch>
            <a:fillRect/>
          </a:stretch>
        </p:blipFill>
        <p:spPr>
          <a:xfrm>
            <a:off x="6794090" y="2747001"/>
            <a:ext cx="5149381" cy="955185"/>
          </a:xfrm>
          <a:prstGeom prst="rect">
            <a:avLst/>
          </a:prstGeom>
        </p:spPr>
      </p:pic>
      <p:pic>
        <p:nvPicPr>
          <p:cNvPr id="11" name="Grafik 10">
            <a:extLst>
              <a:ext uri="{FF2B5EF4-FFF2-40B4-BE49-F238E27FC236}">
                <a16:creationId xmlns:a16="http://schemas.microsoft.com/office/drawing/2014/main" id="{FC51BA6B-0BA6-50ED-A2F7-3ED93C024A65}"/>
              </a:ext>
            </a:extLst>
          </p:cNvPr>
          <p:cNvPicPr>
            <a:picLocks noChangeAspect="1"/>
          </p:cNvPicPr>
          <p:nvPr/>
        </p:nvPicPr>
        <p:blipFill>
          <a:blip r:embed="rId4"/>
          <a:stretch>
            <a:fillRect/>
          </a:stretch>
        </p:blipFill>
        <p:spPr>
          <a:xfrm>
            <a:off x="1567618" y="4437081"/>
            <a:ext cx="3830292" cy="1422936"/>
          </a:xfrm>
          <a:prstGeom prst="rect">
            <a:avLst/>
          </a:prstGeom>
        </p:spPr>
      </p:pic>
      <p:pic>
        <p:nvPicPr>
          <p:cNvPr id="9" name="Grafik 8">
            <a:extLst>
              <a:ext uri="{FF2B5EF4-FFF2-40B4-BE49-F238E27FC236}">
                <a16:creationId xmlns:a16="http://schemas.microsoft.com/office/drawing/2014/main" id="{8211FE5C-2B56-B7D1-1B51-977CA53CA8D6}"/>
              </a:ext>
            </a:extLst>
          </p:cNvPr>
          <p:cNvPicPr>
            <a:picLocks noChangeAspect="1"/>
          </p:cNvPicPr>
          <p:nvPr/>
        </p:nvPicPr>
        <p:blipFill>
          <a:blip r:embed="rId5"/>
          <a:stretch>
            <a:fillRect/>
          </a:stretch>
        </p:blipFill>
        <p:spPr>
          <a:xfrm>
            <a:off x="6794090" y="4649912"/>
            <a:ext cx="2566220" cy="582251"/>
          </a:xfrm>
          <a:prstGeom prst="rect">
            <a:avLst/>
          </a:prstGeom>
        </p:spPr>
      </p:pic>
    </p:spTree>
    <p:extLst>
      <p:ext uri="{BB962C8B-B14F-4D97-AF65-F5344CB8AC3E}">
        <p14:creationId xmlns:p14="http://schemas.microsoft.com/office/powerpoint/2010/main" val="1294817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EFDB-C276-86D8-F3F4-494E28B8047B}"/>
              </a:ext>
            </a:extLst>
          </p:cNvPr>
          <p:cNvSpPr>
            <a:spLocks noGrp="1"/>
          </p:cNvSpPr>
          <p:nvPr>
            <p:ph type="title"/>
          </p:nvPr>
        </p:nvSpPr>
        <p:spPr>
          <a:xfrm>
            <a:off x="838200" y="1336390"/>
            <a:ext cx="6155988" cy="1182927"/>
          </a:xfrm>
        </p:spPr>
        <p:txBody>
          <a:bodyPr anchor="b">
            <a:normAutofit/>
          </a:bodyPr>
          <a:lstStyle/>
          <a:p>
            <a:r>
              <a:rPr lang="de-DE" sz="5600" dirty="0"/>
              <a:t>Fahrer</a:t>
            </a:r>
            <a:endParaRPr lang="en-US" sz="5600" dirty="0"/>
          </a:p>
        </p:txBody>
      </p:sp>
      <p:sp>
        <p:nvSpPr>
          <p:cNvPr id="5" name="Footer Placeholder 4">
            <a:extLst>
              <a:ext uri="{FF2B5EF4-FFF2-40B4-BE49-F238E27FC236}">
                <a16:creationId xmlns:a16="http://schemas.microsoft.com/office/drawing/2014/main" id="{949FB311-5C04-C5F4-FD7C-1D9DB63F057E}"/>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4428E749-22EF-AA5D-8750-FDCBE2CE7AAD}"/>
              </a:ext>
            </a:extLst>
          </p:cNvPr>
          <p:cNvSpPr>
            <a:spLocks noGrp="1"/>
          </p:cNvSpPr>
          <p:nvPr>
            <p:ph idx="1"/>
          </p:nvPr>
        </p:nvSpPr>
        <p:spPr>
          <a:xfrm>
            <a:off x="803776" y="2829330"/>
            <a:ext cx="6190412" cy="3344459"/>
          </a:xfrm>
        </p:spPr>
        <p:txBody>
          <a:bodyPr anchor="t">
            <a:normAutofit/>
          </a:bodyPr>
          <a:lstStyle/>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Inputs für Jahr und Status</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Ergebnistabelle</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Punkteverlauf</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Erhaltene Punkte in Bezug auf Startposition</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Karte mit Statusmeldungen</a:t>
            </a:r>
          </a:p>
          <a:p>
            <a:pPr marL="342900" marR="0" lvl="0" indent="-342900">
              <a:spcBef>
                <a:spcPts val="1200"/>
              </a:spcBef>
              <a:spcAft>
                <a:spcPts val="0"/>
              </a:spcAft>
              <a:buFont typeface="Symbol" panose="05050102010706020507" pitchFamily="18" charset="2"/>
              <a:buChar char=""/>
            </a:pPr>
            <a:endParaRPr lang="de-DE" sz="1400" dirty="0">
              <a:solidFill>
                <a:schemeClr val="tx1">
                  <a:alpha val="80000"/>
                </a:schemeClr>
              </a:solidFill>
              <a:latin typeface="Calibri" panose="020F0502020204030204" pitchFamily="34" charset="0"/>
              <a:cs typeface="Times New Roman" panose="02020603050405020304" pitchFamily="18" charset="0"/>
            </a:endParaRPr>
          </a:p>
          <a:p>
            <a:pPr marL="342900" marR="0" lvl="0" indent="-342900">
              <a:spcBef>
                <a:spcPts val="1200"/>
              </a:spcBef>
              <a:spcAft>
                <a:spcPts val="0"/>
              </a:spcAft>
              <a:buFont typeface="Symbol" panose="05050102010706020507" pitchFamily="18" charset="2"/>
              <a:buChar char=""/>
            </a:pPr>
            <a:endParaRPr lang="de-DE" sz="1800" dirty="0">
              <a:solidFill>
                <a:schemeClr val="tx1">
                  <a:alpha val="80000"/>
                </a:schemeClr>
              </a:solidFill>
              <a:latin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8E4175D-7986-F896-DD8D-E4FE2A68791F}"/>
              </a:ext>
            </a:extLst>
          </p:cNvPr>
          <p:cNvSpPr>
            <a:spLocks noGrp="1"/>
          </p:cNvSpPr>
          <p:nvPr>
            <p:ph type="dt" sz="half" idx="10"/>
          </p:nvPr>
        </p:nvSpPr>
        <p:spPr>
          <a:xfrm>
            <a:off x="838200" y="6356350"/>
            <a:ext cx="2743200" cy="365125"/>
          </a:xfrm>
        </p:spPr>
        <p:txBody>
          <a:bodyPr>
            <a:normAutofit/>
          </a:bodyPr>
          <a:lstStyle/>
          <a:p>
            <a:pPr>
              <a:spcAft>
                <a:spcPts val="600"/>
              </a:spcAft>
            </a:pPr>
            <a:fld id="{3C028EAF-51DD-4B07-914F-DAAE205F3D33}"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B06FE1BD-0F8E-28FB-3393-A6B93B8739A4}"/>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18</a:t>
            </a:fld>
            <a:endParaRPr lang="en-US">
              <a:solidFill>
                <a:schemeClr val="tx1">
                  <a:alpha val="60000"/>
                </a:schemeClr>
              </a:solidFill>
            </a:endParaRPr>
          </a:p>
        </p:txBody>
      </p:sp>
      <p:pic>
        <p:nvPicPr>
          <p:cNvPr id="9" name="Grafik 8">
            <a:extLst>
              <a:ext uri="{FF2B5EF4-FFF2-40B4-BE49-F238E27FC236}">
                <a16:creationId xmlns:a16="http://schemas.microsoft.com/office/drawing/2014/main" id="{1D2DECAE-5FF6-B5A0-6DB5-C97EBBE68E8C}"/>
              </a:ext>
            </a:extLst>
          </p:cNvPr>
          <p:cNvPicPr>
            <a:picLocks noChangeAspect="1"/>
          </p:cNvPicPr>
          <p:nvPr/>
        </p:nvPicPr>
        <p:blipFill>
          <a:blip r:embed="rId3"/>
          <a:stretch>
            <a:fillRect/>
          </a:stretch>
        </p:blipFill>
        <p:spPr>
          <a:xfrm>
            <a:off x="6784258" y="2736474"/>
            <a:ext cx="5097396" cy="2426658"/>
          </a:xfrm>
          <a:prstGeom prst="rect">
            <a:avLst/>
          </a:prstGeom>
        </p:spPr>
      </p:pic>
      <p:pic>
        <p:nvPicPr>
          <p:cNvPr id="12" name="Grafik 11">
            <a:extLst>
              <a:ext uri="{FF2B5EF4-FFF2-40B4-BE49-F238E27FC236}">
                <a16:creationId xmlns:a16="http://schemas.microsoft.com/office/drawing/2014/main" id="{C6EFC6CE-438B-0E31-828F-75DC63D20702}"/>
              </a:ext>
            </a:extLst>
          </p:cNvPr>
          <p:cNvPicPr>
            <a:picLocks noChangeAspect="1"/>
          </p:cNvPicPr>
          <p:nvPr/>
        </p:nvPicPr>
        <p:blipFill>
          <a:blip r:embed="rId4"/>
          <a:stretch>
            <a:fillRect/>
          </a:stretch>
        </p:blipFill>
        <p:spPr>
          <a:xfrm>
            <a:off x="838200" y="4853064"/>
            <a:ext cx="3103426" cy="1337092"/>
          </a:xfrm>
          <a:prstGeom prst="rect">
            <a:avLst/>
          </a:prstGeom>
        </p:spPr>
      </p:pic>
    </p:spTree>
    <p:extLst>
      <p:ext uri="{BB962C8B-B14F-4D97-AF65-F5344CB8AC3E}">
        <p14:creationId xmlns:p14="http://schemas.microsoft.com/office/powerpoint/2010/main" val="2732245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EFDB-C276-86D8-F3F4-494E28B8047B}"/>
              </a:ext>
            </a:extLst>
          </p:cNvPr>
          <p:cNvSpPr>
            <a:spLocks noGrp="1"/>
          </p:cNvSpPr>
          <p:nvPr>
            <p:ph type="title"/>
          </p:nvPr>
        </p:nvSpPr>
        <p:spPr>
          <a:xfrm>
            <a:off x="838200" y="1336390"/>
            <a:ext cx="6155988" cy="1182927"/>
          </a:xfrm>
        </p:spPr>
        <p:txBody>
          <a:bodyPr anchor="b">
            <a:normAutofit/>
          </a:bodyPr>
          <a:lstStyle/>
          <a:p>
            <a:r>
              <a:rPr lang="de-DE" sz="5600" dirty="0"/>
              <a:t>Heimvorteil</a:t>
            </a:r>
            <a:endParaRPr lang="en-US" sz="5600" dirty="0"/>
          </a:p>
        </p:txBody>
      </p:sp>
      <p:sp>
        <p:nvSpPr>
          <p:cNvPr id="5" name="Footer Placeholder 4">
            <a:extLst>
              <a:ext uri="{FF2B5EF4-FFF2-40B4-BE49-F238E27FC236}">
                <a16:creationId xmlns:a16="http://schemas.microsoft.com/office/drawing/2014/main" id="{949FB311-5C04-C5F4-FD7C-1D9DB63F057E}"/>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4428E749-22EF-AA5D-8750-FDCBE2CE7AAD}"/>
              </a:ext>
            </a:extLst>
          </p:cNvPr>
          <p:cNvSpPr>
            <a:spLocks noGrp="1"/>
          </p:cNvSpPr>
          <p:nvPr>
            <p:ph idx="1"/>
          </p:nvPr>
        </p:nvSpPr>
        <p:spPr>
          <a:xfrm>
            <a:off x="803776" y="2829330"/>
            <a:ext cx="6190412" cy="3344459"/>
          </a:xfrm>
        </p:spPr>
        <p:txBody>
          <a:bodyPr anchor="t">
            <a:normAutofit/>
          </a:bodyPr>
          <a:lstStyle/>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Zwei Tabellen mit eigenen Eingaben</a:t>
            </a:r>
          </a:p>
          <a:p>
            <a:pPr marL="800100" lvl="1" indent="-342900">
              <a:spcBef>
                <a:spcPts val="1200"/>
              </a:spcBef>
              <a:buFont typeface="Symbol" panose="05050102010706020507" pitchFamily="18" charset="2"/>
              <a:buChar char=""/>
            </a:pPr>
            <a:r>
              <a:rPr lang="de-DE" sz="1400" dirty="0">
                <a:solidFill>
                  <a:schemeClr val="tx1">
                    <a:alpha val="80000"/>
                  </a:schemeClr>
                </a:solidFill>
                <a:latin typeface="Calibri" panose="020F0502020204030204" pitchFamily="34" charset="0"/>
                <a:cs typeface="Times New Roman" panose="02020603050405020304" pitchFamily="18" charset="0"/>
              </a:rPr>
              <a:t>Rennstrecken in einem Land</a:t>
            </a:r>
          </a:p>
          <a:p>
            <a:pPr marL="800100" lvl="1" indent="-342900">
              <a:spcBef>
                <a:spcPts val="1200"/>
              </a:spcBef>
              <a:buFont typeface="Symbol" panose="05050102010706020507" pitchFamily="18" charset="2"/>
              <a:buChar char=""/>
            </a:pPr>
            <a:r>
              <a:rPr lang="de-DE" sz="1400" dirty="0">
                <a:solidFill>
                  <a:schemeClr val="tx1">
                    <a:alpha val="80000"/>
                  </a:schemeClr>
                </a:solidFill>
                <a:latin typeface="Calibri" panose="020F0502020204030204" pitchFamily="34" charset="0"/>
                <a:cs typeface="Times New Roman" panose="02020603050405020304" pitchFamily="18" charset="0"/>
              </a:rPr>
              <a:t>Fahrer</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Hervorhebung von Punkten auf heimischen Strecken</a:t>
            </a:r>
          </a:p>
          <a:p>
            <a:pPr marL="800100" lvl="1" indent="-342900">
              <a:spcBef>
                <a:spcPts val="1200"/>
              </a:spcBef>
              <a:buFont typeface="Symbol" panose="05050102010706020507" pitchFamily="18" charset="2"/>
              <a:buChar char=""/>
            </a:pPr>
            <a:r>
              <a:rPr lang="de-DE" sz="1400" dirty="0" err="1">
                <a:solidFill>
                  <a:schemeClr val="tx1">
                    <a:alpha val="80000"/>
                  </a:schemeClr>
                </a:solidFill>
                <a:latin typeface="Calibri" panose="020F0502020204030204" pitchFamily="34" charset="0"/>
                <a:cs typeface="Times New Roman" panose="02020603050405020304" pitchFamily="18" charset="0"/>
              </a:rPr>
              <a:t>Calculated</a:t>
            </a:r>
            <a:r>
              <a:rPr lang="de-DE" sz="1400" dirty="0">
                <a:solidFill>
                  <a:schemeClr val="tx1">
                    <a:alpha val="80000"/>
                  </a:schemeClr>
                </a:solidFill>
                <a:latin typeface="Calibri" panose="020F0502020204030204" pitchFamily="34" charset="0"/>
                <a:cs typeface="Times New Roman" panose="02020603050405020304" pitchFamily="18" charset="0"/>
              </a:rPr>
              <a:t> </a:t>
            </a:r>
            <a:r>
              <a:rPr lang="de-DE" sz="1400" dirty="0" err="1">
                <a:solidFill>
                  <a:schemeClr val="tx1">
                    <a:alpha val="80000"/>
                  </a:schemeClr>
                </a:solidFill>
                <a:latin typeface="Calibri" panose="020F0502020204030204" pitchFamily="34" charset="0"/>
                <a:cs typeface="Times New Roman" panose="02020603050405020304" pitchFamily="18" charset="0"/>
              </a:rPr>
              <a:t>Measure</a:t>
            </a:r>
            <a:endParaRPr lang="de-DE" sz="1400" dirty="0">
              <a:solidFill>
                <a:schemeClr val="tx1">
                  <a:alpha val="80000"/>
                </a:schemeClr>
              </a:solidFill>
              <a:latin typeface="Calibri" panose="020F0502020204030204" pitchFamily="34" charset="0"/>
              <a:cs typeface="Times New Roman" panose="02020603050405020304" pitchFamily="18" charset="0"/>
            </a:endParaRPr>
          </a:p>
          <a:p>
            <a:pPr marL="800100" lvl="1" indent="-342900">
              <a:spcBef>
                <a:spcPts val="1200"/>
              </a:spcBef>
              <a:buFont typeface="Symbol" panose="05050102010706020507" pitchFamily="18" charset="2"/>
              <a:buChar char=""/>
            </a:pPr>
            <a:r>
              <a:rPr lang="de-DE" sz="1400" dirty="0">
                <a:solidFill>
                  <a:schemeClr val="tx1">
                    <a:alpha val="80000"/>
                  </a:schemeClr>
                </a:solidFill>
                <a:latin typeface="Calibri" panose="020F0502020204030204" pitchFamily="34" charset="0"/>
                <a:cs typeface="Times New Roman" panose="02020603050405020304" pitchFamily="18" charset="0"/>
              </a:rPr>
              <a:t>Threshold</a:t>
            </a:r>
          </a:p>
          <a:p>
            <a:pPr marL="457200" lvl="1" indent="0">
              <a:spcBef>
                <a:spcPts val="1200"/>
              </a:spcBef>
              <a:buNone/>
            </a:pPr>
            <a:endParaRPr lang="de-DE" sz="1400" dirty="0">
              <a:solidFill>
                <a:schemeClr val="tx1">
                  <a:alpha val="80000"/>
                </a:schemeClr>
              </a:solidFill>
              <a:latin typeface="Calibri" panose="020F0502020204030204" pitchFamily="34" charset="0"/>
              <a:cs typeface="Times New Roman" panose="02020603050405020304" pitchFamily="18" charset="0"/>
            </a:endParaRPr>
          </a:p>
          <a:p>
            <a:pPr marL="342900" marR="0" lvl="0" indent="-342900">
              <a:spcBef>
                <a:spcPts val="1200"/>
              </a:spcBef>
              <a:spcAft>
                <a:spcPts val="0"/>
              </a:spcAft>
              <a:buFont typeface="Symbol" panose="05050102010706020507" pitchFamily="18" charset="2"/>
              <a:buChar char=""/>
            </a:pPr>
            <a:endParaRPr lang="de-DE" sz="1800" dirty="0">
              <a:solidFill>
                <a:schemeClr val="tx1">
                  <a:alpha val="80000"/>
                </a:schemeClr>
              </a:solidFill>
              <a:latin typeface="Calibri" panose="020F0502020204030204" pitchFamily="34" charset="0"/>
              <a:cs typeface="Times New Roman" panose="02020603050405020304" pitchFamily="18" charset="0"/>
            </a:endParaRPr>
          </a:p>
          <a:p>
            <a:pPr marL="342900" marR="0" lvl="0" indent="-342900">
              <a:spcBef>
                <a:spcPts val="1200"/>
              </a:spcBef>
              <a:spcAft>
                <a:spcPts val="0"/>
              </a:spcAft>
              <a:buFont typeface="Symbol" panose="05050102010706020507" pitchFamily="18" charset="2"/>
              <a:buChar char=""/>
            </a:pPr>
            <a:endParaRPr lang="de-DE" sz="1400" dirty="0">
              <a:solidFill>
                <a:schemeClr val="tx1">
                  <a:alpha val="80000"/>
                </a:schemeClr>
              </a:solidFill>
              <a:latin typeface="Calibri" panose="020F0502020204030204" pitchFamily="34" charset="0"/>
              <a:cs typeface="Times New Roman" panose="02020603050405020304" pitchFamily="18" charset="0"/>
            </a:endParaRPr>
          </a:p>
          <a:p>
            <a:pPr marL="342900" marR="0" lvl="0" indent="-342900">
              <a:spcBef>
                <a:spcPts val="1200"/>
              </a:spcBef>
              <a:spcAft>
                <a:spcPts val="0"/>
              </a:spcAft>
              <a:buFont typeface="Symbol" panose="05050102010706020507" pitchFamily="18" charset="2"/>
              <a:buChar char=""/>
            </a:pPr>
            <a:endParaRPr lang="de-DE" sz="1800" dirty="0">
              <a:solidFill>
                <a:schemeClr val="tx1">
                  <a:alpha val="80000"/>
                </a:schemeClr>
              </a:solidFill>
              <a:latin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8E4175D-7986-F896-DD8D-E4FE2A68791F}"/>
              </a:ext>
            </a:extLst>
          </p:cNvPr>
          <p:cNvSpPr>
            <a:spLocks noGrp="1"/>
          </p:cNvSpPr>
          <p:nvPr>
            <p:ph type="dt" sz="half" idx="10"/>
          </p:nvPr>
        </p:nvSpPr>
        <p:spPr>
          <a:xfrm>
            <a:off x="838200" y="6356350"/>
            <a:ext cx="2743200" cy="365125"/>
          </a:xfrm>
        </p:spPr>
        <p:txBody>
          <a:bodyPr>
            <a:normAutofit/>
          </a:bodyPr>
          <a:lstStyle/>
          <a:p>
            <a:pPr>
              <a:spcAft>
                <a:spcPts val="600"/>
              </a:spcAft>
            </a:pPr>
            <a:fld id="{3C028EAF-51DD-4B07-914F-DAAE205F3D33}"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B06FE1BD-0F8E-28FB-3393-A6B93B8739A4}"/>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19</a:t>
            </a:fld>
            <a:endParaRPr lang="en-US">
              <a:solidFill>
                <a:schemeClr val="tx1">
                  <a:alpha val="60000"/>
                </a:schemeClr>
              </a:solidFill>
            </a:endParaRPr>
          </a:p>
        </p:txBody>
      </p:sp>
      <p:pic>
        <p:nvPicPr>
          <p:cNvPr id="8" name="Grafik 7">
            <a:extLst>
              <a:ext uri="{FF2B5EF4-FFF2-40B4-BE49-F238E27FC236}">
                <a16:creationId xmlns:a16="http://schemas.microsoft.com/office/drawing/2014/main" id="{50DEE0CC-ECB8-D196-0BE3-5040FFC6F16E}"/>
              </a:ext>
            </a:extLst>
          </p:cNvPr>
          <p:cNvPicPr>
            <a:picLocks noChangeAspect="1"/>
          </p:cNvPicPr>
          <p:nvPr/>
        </p:nvPicPr>
        <p:blipFill>
          <a:blip r:embed="rId3"/>
          <a:stretch>
            <a:fillRect/>
          </a:stretch>
        </p:blipFill>
        <p:spPr>
          <a:xfrm>
            <a:off x="6784257" y="2607444"/>
            <a:ext cx="5104030" cy="2290589"/>
          </a:xfrm>
          <a:prstGeom prst="rect">
            <a:avLst/>
          </a:prstGeom>
        </p:spPr>
      </p:pic>
      <p:pic>
        <p:nvPicPr>
          <p:cNvPr id="11" name="Grafik 10">
            <a:extLst>
              <a:ext uri="{FF2B5EF4-FFF2-40B4-BE49-F238E27FC236}">
                <a16:creationId xmlns:a16="http://schemas.microsoft.com/office/drawing/2014/main" id="{F5192DA2-4281-320E-E2A8-57300D6E9E60}"/>
              </a:ext>
            </a:extLst>
          </p:cNvPr>
          <p:cNvPicPr>
            <a:picLocks noChangeAspect="1"/>
          </p:cNvPicPr>
          <p:nvPr/>
        </p:nvPicPr>
        <p:blipFill>
          <a:blip r:embed="rId4"/>
          <a:stretch>
            <a:fillRect/>
          </a:stretch>
        </p:blipFill>
        <p:spPr>
          <a:xfrm>
            <a:off x="1202725" y="5030950"/>
            <a:ext cx="4983380" cy="1118968"/>
          </a:xfrm>
          <a:prstGeom prst="rect">
            <a:avLst/>
          </a:prstGeom>
        </p:spPr>
      </p:pic>
      <p:pic>
        <p:nvPicPr>
          <p:cNvPr id="14" name="Grafik 13">
            <a:extLst>
              <a:ext uri="{FF2B5EF4-FFF2-40B4-BE49-F238E27FC236}">
                <a16:creationId xmlns:a16="http://schemas.microsoft.com/office/drawing/2014/main" id="{094FB290-CDBC-B972-9EC9-26EE3516508B}"/>
              </a:ext>
            </a:extLst>
          </p:cNvPr>
          <p:cNvPicPr>
            <a:picLocks noChangeAspect="1"/>
          </p:cNvPicPr>
          <p:nvPr/>
        </p:nvPicPr>
        <p:blipFill>
          <a:blip r:embed="rId5"/>
          <a:stretch>
            <a:fillRect/>
          </a:stretch>
        </p:blipFill>
        <p:spPr>
          <a:xfrm>
            <a:off x="7520468" y="4907865"/>
            <a:ext cx="1280513" cy="1240723"/>
          </a:xfrm>
          <a:prstGeom prst="rect">
            <a:avLst/>
          </a:prstGeom>
        </p:spPr>
      </p:pic>
    </p:spTree>
    <p:extLst>
      <p:ext uri="{BB962C8B-B14F-4D97-AF65-F5344CB8AC3E}">
        <p14:creationId xmlns:p14="http://schemas.microsoft.com/office/powerpoint/2010/main" val="2324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3621AFF9-E50A-B6DC-C43B-39DD88A7080D}"/>
              </a:ext>
            </a:extLst>
          </p:cNvPr>
          <p:cNvSpPr>
            <a:spLocks noGrp="1"/>
          </p:cNvSpPr>
          <p:nvPr>
            <p:ph type="title"/>
          </p:nvPr>
        </p:nvSpPr>
        <p:spPr>
          <a:xfrm>
            <a:off x="479394" y="1070800"/>
            <a:ext cx="3939688" cy="5583126"/>
          </a:xfrm>
        </p:spPr>
        <p:txBody>
          <a:bodyPr anchor="t">
            <a:normAutofit/>
          </a:bodyPr>
          <a:lstStyle/>
          <a:p>
            <a:r>
              <a:rPr lang="en-US" sz="8000" dirty="0"/>
              <a:t>Agenda</a:t>
            </a:r>
          </a:p>
        </p:txBody>
      </p:sp>
      <p:sp>
        <p:nvSpPr>
          <p:cNvPr id="6" name="Slide Number Placeholder 5">
            <a:extLst>
              <a:ext uri="{FF2B5EF4-FFF2-40B4-BE49-F238E27FC236}">
                <a16:creationId xmlns:a16="http://schemas.microsoft.com/office/drawing/2014/main" id="{A9E43718-6C02-2A58-423B-D3C6D102AE4B}"/>
              </a:ext>
            </a:extLst>
          </p:cNvPr>
          <p:cNvSpPr>
            <a:spLocks noGrp="1"/>
          </p:cNvSpPr>
          <p:nvPr>
            <p:ph type="sldNum" sz="quarter" idx="12"/>
          </p:nvPr>
        </p:nvSpPr>
        <p:spPr>
          <a:xfrm>
            <a:off x="8959881" y="6358209"/>
            <a:ext cx="2743200" cy="365125"/>
          </a:xfrm>
        </p:spPr>
        <p:txBody>
          <a:bodyPr>
            <a:normAutofit/>
          </a:bodyPr>
          <a:lstStyle/>
          <a:p>
            <a:pPr>
              <a:spcAft>
                <a:spcPts val="600"/>
              </a:spcAft>
            </a:pPr>
            <a:fld id="{4A02C0CA-695B-4E24-A1D3-3DA5FEDE07AC}" type="slidenum">
              <a:rPr lang="en-US" smtClean="0">
                <a:solidFill>
                  <a:schemeClr val="tx1">
                    <a:alpha val="60000"/>
                  </a:schemeClr>
                </a:solidFill>
              </a:rPr>
              <a:pPr>
                <a:spcAft>
                  <a:spcPts val="600"/>
                </a:spcAft>
              </a:pPr>
              <a:t>2</a:t>
            </a:fld>
            <a:endParaRPr lang="en-US" dirty="0">
              <a:solidFill>
                <a:schemeClr val="tx1">
                  <a:alpha val="60000"/>
                </a:schemeClr>
              </a:solidFill>
            </a:endParaRPr>
          </a:p>
        </p:txBody>
      </p:sp>
      <p:cxnSp>
        <p:nvCxnSpPr>
          <p:cNvPr id="41" name="Straight Connector 4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34" name="Content Placeholder 2">
            <a:extLst>
              <a:ext uri="{FF2B5EF4-FFF2-40B4-BE49-F238E27FC236}">
                <a16:creationId xmlns:a16="http://schemas.microsoft.com/office/drawing/2014/main" id="{40DBC785-98C4-27CB-67BA-9F40092BD405}"/>
              </a:ext>
            </a:extLst>
          </p:cNvPr>
          <p:cNvGraphicFramePr>
            <a:graphicFrameLocks noGrp="1"/>
          </p:cNvGraphicFramePr>
          <p:nvPr>
            <p:ph idx="1"/>
            <p:extLst>
              <p:ext uri="{D42A27DB-BD31-4B8C-83A1-F6EECF244321}">
                <p14:modId xmlns:p14="http://schemas.microsoft.com/office/powerpoint/2010/main" val="4085499839"/>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3">
            <a:extLst>
              <a:ext uri="{FF2B5EF4-FFF2-40B4-BE49-F238E27FC236}">
                <a16:creationId xmlns:a16="http://schemas.microsoft.com/office/drawing/2014/main" id="{B296BE48-2092-DB56-FBD6-6367C048519F}"/>
              </a:ext>
            </a:extLst>
          </p:cNvPr>
          <p:cNvSpPr txBox="1">
            <a:spLocks/>
          </p:cNvSpPr>
          <p:nvPr/>
        </p:nvSpPr>
        <p:spPr>
          <a:xfrm>
            <a:off x="477981" y="6356350"/>
            <a:ext cx="1214339"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fld id="{1E63CFDE-077C-43D0-A02B-85A3F6A507CC}" type="datetime1">
              <a:rPr lang="en-US" smtClean="0">
                <a:solidFill>
                  <a:schemeClr val="tx1">
                    <a:lumMod val="50000"/>
                    <a:lumOff val="50000"/>
                  </a:schemeClr>
                </a:solidFill>
                <a:latin typeface="Calibri" panose="020F0502020204030204"/>
              </a:rPr>
              <a:pPr>
                <a:spcAft>
                  <a:spcPts val="600"/>
                </a:spcAft>
                <a:defRPr/>
              </a:pPr>
              <a:t>5/2/2023</a:t>
            </a:fld>
            <a:endParaRPr lang="en-US">
              <a:solidFill>
                <a:schemeClr val="tx1">
                  <a:lumMod val="50000"/>
                  <a:lumOff val="50000"/>
                </a:schemeClr>
              </a:solidFill>
              <a:latin typeface="Calibri" panose="020F0502020204030204"/>
            </a:endParaRPr>
          </a:p>
        </p:txBody>
      </p:sp>
      <p:sp>
        <p:nvSpPr>
          <p:cNvPr id="7" name="Footer Placeholder 4">
            <a:extLst>
              <a:ext uri="{FF2B5EF4-FFF2-40B4-BE49-F238E27FC236}">
                <a16:creationId xmlns:a16="http://schemas.microsoft.com/office/drawing/2014/main" id="{E667E3F2-43AC-22FC-2F86-E867847CDD99}"/>
              </a:ext>
            </a:extLst>
          </p:cNvPr>
          <p:cNvSpPr txBox="1">
            <a:spLocks/>
          </p:cNvSpPr>
          <p:nvPr/>
        </p:nvSpPr>
        <p:spPr>
          <a:xfrm>
            <a:off x="1692321" y="6356350"/>
            <a:ext cx="2809017"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defRPr/>
            </a:pPr>
            <a:r>
              <a:rPr lang="en-US">
                <a:solidFill>
                  <a:schemeClr val="tx1">
                    <a:lumMod val="50000"/>
                    <a:lumOff val="50000"/>
                  </a:schemeClr>
                </a:solidFill>
                <a:latin typeface="Calibri" panose="020F0502020204030204"/>
              </a:rPr>
              <a:t>Formel 1</a:t>
            </a:r>
            <a:endParaRPr lang="en-US" dirty="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145240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EFDB-C276-86D8-F3F4-494E28B8047B}"/>
              </a:ext>
            </a:extLst>
          </p:cNvPr>
          <p:cNvSpPr>
            <a:spLocks noGrp="1"/>
          </p:cNvSpPr>
          <p:nvPr>
            <p:ph type="title"/>
          </p:nvPr>
        </p:nvSpPr>
        <p:spPr>
          <a:xfrm>
            <a:off x="838200" y="1336390"/>
            <a:ext cx="6155988" cy="1182927"/>
          </a:xfrm>
        </p:spPr>
        <p:txBody>
          <a:bodyPr anchor="b">
            <a:normAutofit/>
          </a:bodyPr>
          <a:lstStyle/>
          <a:p>
            <a:r>
              <a:rPr lang="de-DE" sz="5600" dirty="0"/>
              <a:t>Rennstrecke</a:t>
            </a:r>
            <a:endParaRPr lang="en-US" sz="5600" dirty="0"/>
          </a:p>
        </p:txBody>
      </p:sp>
      <p:sp>
        <p:nvSpPr>
          <p:cNvPr id="5" name="Footer Placeholder 4">
            <a:extLst>
              <a:ext uri="{FF2B5EF4-FFF2-40B4-BE49-F238E27FC236}">
                <a16:creationId xmlns:a16="http://schemas.microsoft.com/office/drawing/2014/main" id="{949FB311-5C04-C5F4-FD7C-1D9DB63F057E}"/>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4428E749-22EF-AA5D-8750-FDCBE2CE7AAD}"/>
              </a:ext>
            </a:extLst>
          </p:cNvPr>
          <p:cNvSpPr>
            <a:spLocks noGrp="1"/>
          </p:cNvSpPr>
          <p:nvPr>
            <p:ph idx="1"/>
          </p:nvPr>
        </p:nvSpPr>
        <p:spPr>
          <a:xfrm>
            <a:off x="803776" y="2829330"/>
            <a:ext cx="6190412" cy="3344459"/>
          </a:xfrm>
        </p:spPr>
        <p:txBody>
          <a:bodyPr anchor="t">
            <a:normAutofit/>
          </a:bodyPr>
          <a:lstStyle/>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Input um Rennstrecken auszuwählen</a:t>
            </a:r>
          </a:p>
          <a:p>
            <a:pPr marL="342900" indent="-342900">
              <a:spcBef>
                <a:spcPts val="1200"/>
              </a:spcBef>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Schnellste Rundenzeit pro Rennen und Strecke</a:t>
            </a:r>
          </a:p>
          <a:p>
            <a:pPr marL="342900" indent="-342900">
              <a:spcBef>
                <a:spcPts val="1200"/>
              </a:spcBef>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Punkte nach Startplatz</a:t>
            </a:r>
          </a:p>
          <a:p>
            <a:pPr marL="342900" indent="-342900">
              <a:spcBef>
                <a:spcPts val="1200"/>
              </a:spcBef>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Karte mit Standorten</a:t>
            </a:r>
          </a:p>
          <a:p>
            <a:pPr marL="0" marR="0" lvl="0" indent="0">
              <a:spcBef>
                <a:spcPts val="1200"/>
              </a:spcBef>
              <a:spcAft>
                <a:spcPts val="0"/>
              </a:spcAft>
              <a:buNone/>
            </a:pPr>
            <a:endParaRPr lang="de-DE" sz="1400" dirty="0">
              <a:solidFill>
                <a:schemeClr val="tx1">
                  <a:alpha val="80000"/>
                </a:schemeClr>
              </a:solidFill>
              <a:latin typeface="Calibri" panose="020F0502020204030204" pitchFamily="34" charset="0"/>
              <a:cs typeface="Times New Roman" panose="02020603050405020304" pitchFamily="18" charset="0"/>
            </a:endParaRPr>
          </a:p>
          <a:p>
            <a:pPr marL="342900" marR="0" lvl="0" indent="-342900">
              <a:spcBef>
                <a:spcPts val="1200"/>
              </a:spcBef>
              <a:spcAft>
                <a:spcPts val="0"/>
              </a:spcAft>
              <a:buFont typeface="Symbol" panose="05050102010706020507" pitchFamily="18" charset="2"/>
              <a:buChar char=""/>
            </a:pPr>
            <a:endParaRPr lang="de-DE" sz="1800" dirty="0">
              <a:solidFill>
                <a:schemeClr val="tx1">
                  <a:alpha val="80000"/>
                </a:schemeClr>
              </a:solidFill>
              <a:latin typeface="Calibri" panose="020F0502020204030204" pitchFamily="34" charset="0"/>
              <a:cs typeface="Times New Roman" panose="02020603050405020304" pitchFamily="18" charset="0"/>
            </a:endParaRPr>
          </a:p>
          <a:p>
            <a:pPr marL="342900" marR="0" lvl="0" indent="-342900">
              <a:spcBef>
                <a:spcPts val="1200"/>
              </a:spcBef>
              <a:spcAft>
                <a:spcPts val="0"/>
              </a:spcAft>
              <a:buFont typeface="Symbol" panose="05050102010706020507" pitchFamily="18" charset="2"/>
              <a:buChar char=""/>
            </a:pPr>
            <a:endParaRPr lang="de-DE" sz="1400" dirty="0">
              <a:solidFill>
                <a:schemeClr val="tx1">
                  <a:alpha val="80000"/>
                </a:schemeClr>
              </a:solidFill>
              <a:latin typeface="Calibri" panose="020F0502020204030204" pitchFamily="34" charset="0"/>
              <a:cs typeface="Times New Roman" panose="02020603050405020304" pitchFamily="18" charset="0"/>
            </a:endParaRPr>
          </a:p>
          <a:p>
            <a:pPr marL="342900" marR="0" lvl="0" indent="-342900">
              <a:spcBef>
                <a:spcPts val="1200"/>
              </a:spcBef>
              <a:spcAft>
                <a:spcPts val="0"/>
              </a:spcAft>
              <a:buFont typeface="Symbol" panose="05050102010706020507" pitchFamily="18" charset="2"/>
              <a:buChar char=""/>
            </a:pPr>
            <a:endParaRPr lang="de-DE" sz="1800" dirty="0">
              <a:solidFill>
                <a:schemeClr val="tx1">
                  <a:alpha val="80000"/>
                </a:schemeClr>
              </a:solidFill>
              <a:latin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8E4175D-7986-F896-DD8D-E4FE2A68791F}"/>
              </a:ext>
            </a:extLst>
          </p:cNvPr>
          <p:cNvSpPr>
            <a:spLocks noGrp="1"/>
          </p:cNvSpPr>
          <p:nvPr>
            <p:ph type="dt" sz="half" idx="10"/>
          </p:nvPr>
        </p:nvSpPr>
        <p:spPr>
          <a:xfrm>
            <a:off x="838200" y="6356350"/>
            <a:ext cx="2743200" cy="365125"/>
          </a:xfrm>
        </p:spPr>
        <p:txBody>
          <a:bodyPr>
            <a:normAutofit/>
          </a:bodyPr>
          <a:lstStyle/>
          <a:p>
            <a:pPr>
              <a:spcAft>
                <a:spcPts val="600"/>
              </a:spcAft>
            </a:pPr>
            <a:fld id="{3C028EAF-51DD-4B07-914F-DAAE205F3D33}"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B06FE1BD-0F8E-28FB-3393-A6B93B8739A4}"/>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20</a:t>
            </a:fld>
            <a:endParaRPr lang="en-US">
              <a:solidFill>
                <a:schemeClr val="tx1">
                  <a:alpha val="60000"/>
                </a:schemeClr>
              </a:solidFill>
            </a:endParaRPr>
          </a:p>
        </p:txBody>
      </p:sp>
      <p:pic>
        <p:nvPicPr>
          <p:cNvPr id="9" name="Grafik 8">
            <a:extLst>
              <a:ext uri="{FF2B5EF4-FFF2-40B4-BE49-F238E27FC236}">
                <a16:creationId xmlns:a16="http://schemas.microsoft.com/office/drawing/2014/main" id="{79EAB337-5585-CD14-D2D9-F90DD87C87B1}"/>
              </a:ext>
            </a:extLst>
          </p:cNvPr>
          <p:cNvPicPr>
            <a:picLocks noChangeAspect="1"/>
          </p:cNvPicPr>
          <p:nvPr/>
        </p:nvPicPr>
        <p:blipFill>
          <a:blip r:embed="rId3"/>
          <a:stretch>
            <a:fillRect/>
          </a:stretch>
        </p:blipFill>
        <p:spPr>
          <a:xfrm>
            <a:off x="6759934" y="2593224"/>
            <a:ext cx="5225588" cy="1962291"/>
          </a:xfrm>
          <a:prstGeom prst="rect">
            <a:avLst/>
          </a:prstGeom>
        </p:spPr>
      </p:pic>
      <p:pic>
        <p:nvPicPr>
          <p:cNvPr id="12" name="Grafik 11">
            <a:extLst>
              <a:ext uri="{FF2B5EF4-FFF2-40B4-BE49-F238E27FC236}">
                <a16:creationId xmlns:a16="http://schemas.microsoft.com/office/drawing/2014/main" id="{D899B223-F000-799A-8FDE-6375D0E71AED}"/>
              </a:ext>
            </a:extLst>
          </p:cNvPr>
          <p:cNvPicPr>
            <a:picLocks noChangeAspect="1"/>
          </p:cNvPicPr>
          <p:nvPr/>
        </p:nvPicPr>
        <p:blipFill>
          <a:blip r:embed="rId4"/>
          <a:stretch>
            <a:fillRect/>
          </a:stretch>
        </p:blipFill>
        <p:spPr>
          <a:xfrm>
            <a:off x="638671" y="4623773"/>
            <a:ext cx="4842556" cy="1550016"/>
          </a:xfrm>
          <a:prstGeom prst="rect">
            <a:avLst/>
          </a:prstGeom>
        </p:spPr>
      </p:pic>
      <p:pic>
        <p:nvPicPr>
          <p:cNvPr id="15" name="Grafik 14">
            <a:extLst>
              <a:ext uri="{FF2B5EF4-FFF2-40B4-BE49-F238E27FC236}">
                <a16:creationId xmlns:a16="http://schemas.microsoft.com/office/drawing/2014/main" id="{08EDF28F-0A00-BE55-517B-AC9872732A19}"/>
              </a:ext>
            </a:extLst>
          </p:cNvPr>
          <p:cNvPicPr>
            <a:picLocks noChangeAspect="1"/>
          </p:cNvPicPr>
          <p:nvPr/>
        </p:nvPicPr>
        <p:blipFill>
          <a:blip r:embed="rId5"/>
          <a:stretch>
            <a:fillRect/>
          </a:stretch>
        </p:blipFill>
        <p:spPr>
          <a:xfrm>
            <a:off x="7932361" y="4796565"/>
            <a:ext cx="1356478" cy="823031"/>
          </a:xfrm>
          <a:prstGeom prst="rect">
            <a:avLst/>
          </a:prstGeom>
        </p:spPr>
      </p:pic>
    </p:spTree>
    <p:extLst>
      <p:ext uri="{BB962C8B-B14F-4D97-AF65-F5344CB8AC3E}">
        <p14:creationId xmlns:p14="http://schemas.microsoft.com/office/powerpoint/2010/main" val="153600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EFDB-C276-86D8-F3F4-494E28B8047B}"/>
              </a:ext>
            </a:extLst>
          </p:cNvPr>
          <p:cNvSpPr>
            <a:spLocks noGrp="1"/>
          </p:cNvSpPr>
          <p:nvPr>
            <p:ph type="title"/>
          </p:nvPr>
        </p:nvSpPr>
        <p:spPr>
          <a:xfrm>
            <a:off x="838200" y="1336390"/>
            <a:ext cx="6155988" cy="1182927"/>
          </a:xfrm>
        </p:spPr>
        <p:txBody>
          <a:bodyPr anchor="b">
            <a:normAutofit/>
          </a:bodyPr>
          <a:lstStyle/>
          <a:p>
            <a:r>
              <a:rPr lang="de-DE" sz="5600" dirty="0"/>
              <a:t>Status</a:t>
            </a:r>
            <a:endParaRPr lang="en-US" sz="5600" dirty="0"/>
          </a:p>
        </p:txBody>
      </p:sp>
      <p:sp>
        <p:nvSpPr>
          <p:cNvPr id="5" name="Footer Placeholder 4">
            <a:extLst>
              <a:ext uri="{FF2B5EF4-FFF2-40B4-BE49-F238E27FC236}">
                <a16:creationId xmlns:a16="http://schemas.microsoft.com/office/drawing/2014/main" id="{949FB311-5C04-C5F4-FD7C-1D9DB63F057E}"/>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4428E749-22EF-AA5D-8750-FDCBE2CE7AAD}"/>
              </a:ext>
            </a:extLst>
          </p:cNvPr>
          <p:cNvSpPr>
            <a:spLocks noGrp="1"/>
          </p:cNvSpPr>
          <p:nvPr>
            <p:ph idx="1"/>
          </p:nvPr>
        </p:nvSpPr>
        <p:spPr>
          <a:xfrm>
            <a:off x="803776" y="2829330"/>
            <a:ext cx="6190412" cy="3344459"/>
          </a:xfrm>
        </p:spPr>
        <p:txBody>
          <a:bodyPr anchor="t">
            <a:normAutofit/>
          </a:bodyPr>
          <a:lstStyle/>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Input für Statusmeldungen</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Anzahl von Statusmeldung über die Zeitdimension</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Zusammenhang zwischen Rennstrecke und Statusmeldung</a:t>
            </a:r>
          </a:p>
          <a:p>
            <a:pPr marL="342900" marR="0" lvl="0" indent="-342900">
              <a:spcBef>
                <a:spcPts val="1200"/>
              </a:spcBef>
              <a:spcAft>
                <a:spcPts val="0"/>
              </a:spcAft>
              <a:buFont typeface="Symbol" panose="05050102010706020507" pitchFamily="18" charset="2"/>
              <a:buChar char=""/>
            </a:pPr>
            <a:r>
              <a:rPr lang="de-DE" sz="1800" dirty="0">
                <a:solidFill>
                  <a:schemeClr val="tx1">
                    <a:alpha val="80000"/>
                  </a:schemeClr>
                </a:solidFill>
                <a:latin typeface="Calibri" panose="020F0502020204030204" pitchFamily="34" charset="0"/>
                <a:cs typeface="Times New Roman" panose="02020603050405020304" pitchFamily="18" charset="0"/>
              </a:rPr>
              <a:t>Zusammenhang zwischen Hersteller und Statusmeldung</a:t>
            </a:r>
          </a:p>
          <a:p>
            <a:pPr marL="0" marR="0" lvl="0" indent="0">
              <a:spcBef>
                <a:spcPts val="1200"/>
              </a:spcBef>
              <a:spcAft>
                <a:spcPts val="0"/>
              </a:spcAft>
              <a:buNone/>
            </a:pPr>
            <a:endParaRPr lang="de-DE" sz="1400" dirty="0">
              <a:solidFill>
                <a:schemeClr val="tx1">
                  <a:alpha val="80000"/>
                </a:schemeClr>
              </a:solidFill>
              <a:latin typeface="Calibri" panose="020F0502020204030204" pitchFamily="34" charset="0"/>
              <a:cs typeface="Times New Roman" panose="02020603050405020304" pitchFamily="18" charset="0"/>
            </a:endParaRPr>
          </a:p>
          <a:p>
            <a:pPr marL="342900" marR="0" lvl="0" indent="-342900">
              <a:spcBef>
                <a:spcPts val="1200"/>
              </a:spcBef>
              <a:spcAft>
                <a:spcPts val="0"/>
              </a:spcAft>
              <a:buFont typeface="Symbol" panose="05050102010706020507" pitchFamily="18" charset="2"/>
              <a:buChar char=""/>
            </a:pPr>
            <a:endParaRPr lang="de-DE" sz="1800" dirty="0">
              <a:solidFill>
                <a:schemeClr val="tx1">
                  <a:alpha val="80000"/>
                </a:schemeClr>
              </a:solidFill>
              <a:latin typeface="Calibri" panose="020F0502020204030204" pitchFamily="34" charset="0"/>
              <a:cs typeface="Times New Roman" panose="02020603050405020304" pitchFamily="18" charset="0"/>
            </a:endParaRPr>
          </a:p>
          <a:p>
            <a:pPr marL="342900" marR="0" lvl="0" indent="-342900">
              <a:spcBef>
                <a:spcPts val="1200"/>
              </a:spcBef>
              <a:spcAft>
                <a:spcPts val="0"/>
              </a:spcAft>
              <a:buFont typeface="Symbol" panose="05050102010706020507" pitchFamily="18" charset="2"/>
              <a:buChar char=""/>
            </a:pPr>
            <a:endParaRPr lang="de-DE" sz="1400" dirty="0">
              <a:solidFill>
                <a:schemeClr val="tx1">
                  <a:alpha val="80000"/>
                </a:schemeClr>
              </a:solidFill>
              <a:latin typeface="Calibri" panose="020F0502020204030204" pitchFamily="34" charset="0"/>
              <a:cs typeface="Times New Roman" panose="02020603050405020304" pitchFamily="18" charset="0"/>
            </a:endParaRPr>
          </a:p>
          <a:p>
            <a:pPr marL="342900" marR="0" lvl="0" indent="-342900">
              <a:spcBef>
                <a:spcPts val="1200"/>
              </a:spcBef>
              <a:spcAft>
                <a:spcPts val="0"/>
              </a:spcAft>
              <a:buFont typeface="Symbol" panose="05050102010706020507" pitchFamily="18" charset="2"/>
              <a:buChar char=""/>
            </a:pPr>
            <a:endParaRPr lang="de-DE" sz="1800" dirty="0">
              <a:solidFill>
                <a:schemeClr val="tx1">
                  <a:alpha val="80000"/>
                </a:schemeClr>
              </a:solidFill>
              <a:latin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8E4175D-7986-F896-DD8D-E4FE2A68791F}"/>
              </a:ext>
            </a:extLst>
          </p:cNvPr>
          <p:cNvSpPr>
            <a:spLocks noGrp="1"/>
          </p:cNvSpPr>
          <p:nvPr>
            <p:ph type="dt" sz="half" idx="10"/>
          </p:nvPr>
        </p:nvSpPr>
        <p:spPr>
          <a:xfrm>
            <a:off x="838200" y="6356350"/>
            <a:ext cx="2743200" cy="365125"/>
          </a:xfrm>
        </p:spPr>
        <p:txBody>
          <a:bodyPr>
            <a:normAutofit/>
          </a:bodyPr>
          <a:lstStyle/>
          <a:p>
            <a:pPr>
              <a:spcAft>
                <a:spcPts val="600"/>
              </a:spcAft>
            </a:pPr>
            <a:fld id="{3C028EAF-51DD-4B07-914F-DAAE205F3D33}"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B06FE1BD-0F8E-28FB-3393-A6B93B8739A4}"/>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21</a:t>
            </a:fld>
            <a:endParaRPr lang="en-US">
              <a:solidFill>
                <a:schemeClr val="tx1">
                  <a:alpha val="60000"/>
                </a:schemeClr>
              </a:solidFill>
            </a:endParaRPr>
          </a:p>
        </p:txBody>
      </p:sp>
      <p:pic>
        <p:nvPicPr>
          <p:cNvPr id="8" name="Grafik 7">
            <a:extLst>
              <a:ext uri="{FF2B5EF4-FFF2-40B4-BE49-F238E27FC236}">
                <a16:creationId xmlns:a16="http://schemas.microsoft.com/office/drawing/2014/main" id="{1400BEFD-E6B8-A089-E770-538D5751BC94}"/>
              </a:ext>
            </a:extLst>
          </p:cNvPr>
          <p:cNvPicPr>
            <a:picLocks noChangeAspect="1"/>
          </p:cNvPicPr>
          <p:nvPr/>
        </p:nvPicPr>
        <p:blipFill>
          <a:blip r:embed="rId3"/>
          <a:stretch>
            <a:fillRect/>
          </a:stretch>
        </p:blipFill>
        <p:spPr>
          <a:xfrm>
            <a:off x="6777884" y="2597973"/>
            <a:ext cx="4854024" cy="1399506"/>
          </a:xfrm>
          <a:prstGeom prst="rect">
            <a:avLst/>
          </a:prstGeom>
        </p:spPr>
      </p:pic>
      <p:pic>
        <p:nvPicPr>
          <p:cNvPr id="11" name="Grafik 10">
            <a:extLst>
              <a:ext uri="{FF2B5EF4-FFF2-40B4-BE49-F238E27FC236}">
                <a16:creationId xmlns:a16="http://schemas.microsoft.com/office/drawing/2014/main" id="{38F4AC12-8FAA-44A7-6B1B-80ED67743EB7}"/>
              </a:ext>
            </a:extLst>
          </p:cNvPr>
          <p:cNvPicPr>
            <a:picLocks noChangeAspect="1"/>
          </p:cNvPicPr>
          <p:nvPr/>
        </p:nvPicPr>
        <p:blipFill>
          <a:blip r:embed="rId4"/>
          <a:stretch>
            <a:fillRect/>
          </a:stretch>
        </p:blipFill>
        <p:spPr>
          <a:xfrm>
            <a:off x="6925365" y="3967983"/>
            <a:ext cx="4694038" cy="2185701"/>
          </a:xfrm>
          <a:prstGeom prst="rect">
            <a:avLst/>
          </a:prstGeom>
        </p:spPr>
      </p:pic>
    </p:spTree>
    <p:extLst>
      <p:ext uri="{BB962C8B-B14F-4D97-AF65-F5344CB8AC3E}">
        <p14:creationId xmlns:p14="http://schemas.microsoft.com/office/powerpoint/2010/main" val="2269741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finish line on an asphalt">
            <a:extLst>
              <a:ext uri="{FF2B5EF4-FFF2-40B4-BE49-F238E27FC236}">
                <a16:creationId xmlns:a16="http://schemas.microsoft.com/office/drawing/2014/main" id="{7E1CEE1B-D098-A1E5-9FAD-3E354ED83639}"/>
              </a:ext>
            </a:extLst>
          </p:cNvPr>
          <p:cNvPicPr>
            <a:picLocks noChangeAspect="1"/>
          </p:cNvPicPr>
          <p:nvPr/>
        </p:nvPicPr>
        <p:blipFill rotWithShape="1">
          <a:blip r:embed="rId2"/>
          <a:srcRect l="18156" r="1" b="1"/>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511491-2A81-D651-5827-0B8600739770}"/>
              </a:ext>
            </a:extLst>
          </p:cNvPr>
          <p:cNvSpPr>
            <a:spLocks noGrp="1"/>
          </p:cNvSpPr>
          <p:nvPr>
            <p:ph type="title"/>
          </p:nvPr>
        </p:nvSpPr>
        <p:spPr>
          <a:xfrm>
            <a:off x="477981" y="1122363"/>
            <a:ext cx="4023360" cy="3204134"/>
          </a:xfrm>
        </p:spPr>
        <p:txBody>
          <a:bodyPr vert="horz" lIns="91440" tIns="45720" rIns="91440" bIns="45720" rtlCol="0" anchor="t">
            <a:normAutofit/>
          </a:bodyPr>
          <a:lstStyle/>
          <a:p>
            <a:r>
              <a:rPr lang="en-US" sz="8000" dirty="0" err="1"/>
              <a:t>Fazit</a:t>
            </a:r>
            <a:endParaRPr lang="en-US" sz="8000" dirty="0"/>
          </a:p>
        </p:txBody>
      </p:sp>
      <p:sp>
        <p:nvSpPr>
          <p:cNvPr id="3" name="Text Placeholder 2">
            <a:extLst>
              <a:ext uri="{FF2B5EF4-FFF2-40B4-BE49-F238E27FC236}">
                <a16:creationId xmlns:a16="http://schemas.microsoft.com/office/drawing/2014/main" id="{D2366CB3-264A-F230-B01A-0F553DB13FA4}"/>
              </a:ext>
            </a:extLst>
          </p:cNvPr>
          <p:cNvSpPr>
            <a:spLocks noGrp="1"/>
          </p:cNvSpPr>
          <p:nvPr>
            <p:ph type="body" idx="1"/>
          </p:nvPr>
        </p:nvSpPr>
        <p:spPr>
          <a:xfrm>
            <a:off x="477980" y="4872922"/>
            <a:ext cx="4023359" cy="1208141"/>
          </a:xfrm>
        </p:spPr>
        <p:txBody>
          <a:bodyPr vert="horz" lIns="91440" tIns="45720" rIns="91440" bIns="45720" rtlCol="0">
            <a:normAutofit/>
          </a:bodyPr>
          <a:lstStyle/>
          <a:p>
            <a:endParaRPr lang="en-US" sz="2000">
              <a:solidFill>
                <a:schemeClr val="tx1"/>
              </a:solidFill>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B5AD71A9-5040-C640-EA17-56C053E67D60}"/>
              </a:ext>
            </a:extLst>
          </p:cNvPr>
          <p:cNvSpPr>
            <a:spLocks noGrp="1"/>
          </p:cNvSpPr>
          <p:nvPr>
            <p:ph type="dt" sz="half" idx="10"/>
          </p:nvPr>
        </p:nvSpPr>
        <p:spPr>
          <a:xfrm>
            <a:off x="477981" y="6356350"/>
            <a:ext cx="1214339" cy="365125"/>
          </a:xfrm>
        </p:spPr>
        <p:txBody>
          <a:bodyPr vert="horz" lIns="91440" tIns="45720" rIns="91440" bIns="45720" rtlCol="0" anchor="ctr">
            <a:normAutofit/>
          </a:bodyPr>
          <a:lstStyle/>
          <a:p>
            <a:pPr>
              <a:spcAft>
                <a:spcPts val="600"/>
              </a:spcAft>
              <a:defRPr/>
            </a:pPr>
            <a:fld id="{FEAD29D6-FE08-4C3B-AE84-C924675FFB91}" type="datetime1">
              <a:rPr lang="en-US" smtClean="0">
                <a:solidFill>
                  <a:schemeClr val="tx1">
                    <a:lumMod val="50000"/>
                    <a:lumOff val="50000"/>
                  </a:schemeClr>
                </a:solidFill>
                <a:latin typeface="Calibri" panose="020F0502020204030204"/>
              </a:rPr>
              <a:t>5/2/2023</a:t>
            </a:fld>
            <a:endParaRPr lang="en-US">
              <a:solidFill>
                <a:schemeClr val="tx1">
                  <a:lumMod val="50000"/>
                  <a:lumOff val="50000"/>
                </a:schemeClr>
              </a:solidFill>
              <a:latin typeface="Calibri" panose="020F0502020204030204"/>
            </a:endParaRPr>
          </a:p>
        </p:txBody>
      </p:sp>
      <p:sp>
        <p:nvSpPr>
          <p:cNvPr id="5" name="Footer Placeholder 4">
            <a:extLst>
              <a:ext uri="{FF2B5EF4-FFF2-40B4-BE49-F238E27FC236}">
                <a16:creationId xmlns:a16="http://schemas.microsoft.com/office/drawing/2014/main" id="{EE07FC15-6A0D-EFF9-3B70-8D65E8EE7401}"/>
              </a:ext>
            </a:extLst>
          </p:cNvPr>
          <p:cNvSpPr>
            <a:spLocks noGrp="1"/>
          </p:cNvSpPr>
          <p:nvPr>
            <p:ph type="ftr" sz="quarter" idx="11"/>
          </p:nvPr>
        </p:nvSpPr>
        <p:spPr>
          <a:xfrm>
            <a:off x="1692321" y="6356350"/>
            <a:ext cx="2809017" cy="365125"/>
          </a:xfrm>
        </p:spPr>
        <p:txBody>
          <a:bodyPr vert="horz" lIns="91440" tIns="45720" rIns="91440" bIns="45720" rtlCol="0" anchor="ctr">
            <a:normAutofit/>
          </a:bodyPr>
          <a:lstStyle/>
          <a:p>
            <a:pPr algn="r">
              <a:spcAft>
                <a:spcPts val="600"/>
              </a:spcAft>
              <a:defRPr/>
            </a:pPr>
            <a:r>
              <a:rPr lang="en-US" kern="1200" dirty="0">
                <a:solidFill>
                  <a:schemeClr val="tx1">
                    <a:lumMod val="50000"/>
                    <a:lumOff val="50000"/>
                  </a:schemeClr>
                </a:solidFill>
                <a:latin typeface="Calibri" panose="020F0502020204030204"/>
                <a:ea typeface="+mn-ea"/>
                <a:cs typeface="+mn-cs"/>
              </a:rPr>
              <a:t>Formel 1</a:t>
            </a:r>
          </a:p>
        </p:txBody>
      </p:sp>
      <p:sp>
        <p:nvSpPr>
          <p:cNvPr id="6" name="Slide Number Placeholder 5">
            <a:extLst>
              <a:ext uri="{FF2B5EF4-FFF2-40B4-BE49-F238E27FC236}">
                <a16:creationId xmlns:a16="http://schemas.microsoft.com/office/drawing/2014/main" id="{7A1C2CE9-C9DC-C5EB-AE67-6BE0DDA8E575}"/>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4A02C0CA-695B-4E24-A1D3-3DA5FEDE07AC}" type="slidenum">
              <a:rPr lang="en-US">
                <a:solidFill>
                  <a:schemeClr val="bg1"/>
                </a:solidFill>
                <a:latin typeface="Calibri" panose="020F0502020204030204"/>
              </a:rPr>
              <a:pPr>
                <a:spcAft>
                  <a:spcPts val="600"/>
                </a:spcAft>
                <a:defRPr/>
              </a:pPr>
              <a:t>22</a:t>
            </a:fld>
            <a:endParaRPr lang="en-US">
              <a:solidFill>
                <a:schemeClr val="bg1"/>
              </a:solidFill>
              <a:latin typeface="Calibri" panose="020F0502020204030204"/>
            </a:endParaRPr>
          </a:p>
        </p:txBody>
      </p:sp>
    </p:spTree>
    <p:extLst>
      <p:ext uri="{BB962C8B-B14F-4D97-AF65-F5344CB8AC3E}">
        <p14:creationId xmlns:p14="http://schemas.microsoft.com/office/powerpoint/2010/main" val="3179838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5E6355-5EB3-704E-F717-0B77F6A4D92A}"/>
              </a:ext>
            </a:extLst>
          </p:cNvPr>
          <p:cNvSpPr>
            <a:spLocks noGrp="1"/>
          </p:cNvSpPr>
          <p:nvPr>
            <p:ph type="title"/>
          </p:nvPr>
        </p:nvSpPr>
        <p:spPr>
          <a:xfrm>
            <a:off x="803775" y="1106007"/>
            <a:ext cx="10550025" cy="1182927"/>
          </a:xfrm>
        </p:spPr>
        <p:txBody>
          <a:bodyPr anchor="b">
            <a:normAutofit/>
          </a:bodyPr>
          <a:lstStyle/>
          <a:p>
            <a:r>
              <a:rPr lang="de-DE" sz="5600" dirty="0"/>
              <a:t>Fazit</a:t>
            </a:r>
            <a:endParaRPr lang="en-US" sz="5600" dirty="0"/>
          </a:p>
        </p:txBody>
      </p:sp>
      <p:cxnSp>
        <p:nvCxnSpPr>
          <p:cNvPr id="13" name="Straight Connector 12">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1953BD3-3FF4-732C-CB56-69DD639D4FB9}"/>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dirty="0">
                <a:solidFill>
                  <a:schemeClr val="tx1">
                    <a:alpha val="60000"/>
                  </a:schemeClr>
                </a:solidFill>
              </a:rPr>
              <a:t>Formel 1</a:t>
            </a:r>
            <a:endParaRPr lang="en-US" dirty="0">
              <a:solidFill>
                <a:schemeClr val="tx1">
                  <a:alpha val="60000"/>
                </a:schemeClr>
              </a:solidFill>
            </a:endParaRPr>
          </a:p>
        </p:txBody>
      </p:sp>
      <p:sp>
        <p:nvSpPr>
          <p:cNvPr id="3" name="Content Placeholder 2">
            <a:extLst>
              <a:ext uri="{FF2B5EF4-FFF2-40B4-BE49-F238E27FC236}">
                <a16:creationId xmlns:a16="http://schemas.microsoft.com/office/drawing/2014/main" id="{A0650A77-1C76-0F94-1544-2F5EC4F2F087}"/>
              </a:ext>
            </a:extLst>
          </p:cNvPr>
          <p:cNvSpPr>
            <a:spLocks noGrp="1"/>
          </p:cNvSpPr>
          <p:nvPr>
            <p:ph idx="1"/>
          </p:nvPr>
        </p:nvSpPr>
        <p:spPr>
          <a:xfrm>
            <a:off x="803775" y="2598947"/>
            <a:ext cx="10550025" cy="3677348"/>
          </a:xfrm>
        </p:spPr>
        <p:txBody>
          <a:bodyPr anchor="t">
            <a:normAutofit/>
          </a:bodyPr>
          <a:lstStyle/>
          <a:p>
            <a:r>
              <a:rPr lang="de-DE" sz="2000" dirty="0">
                <a:solidFill>
                  <a:schemeClr val="tx1">
                    <a:alpha val="80000"/>
                  </a:schemeClr>
                </a:solidFill>
              </a:rPr>
              <a:t>Graphische und SQL Views für unterschiedliche Zwecke sinnvoll</a:t>
            </a:r>
          </a:p>
          <a:p>
            <a:r>
              <a:rPr lang="de-DE" sz="2000" dirty="0">
                <a:solidFill>
                  <a:schemeClr val="tx1">
                    <a:alpha val="80000"/>
                  </a:schemeClr>
                </a:solidFill>
              </a:rPr>
              <a:t>Vorschau der Inhalte in Views vorteilhaft </a:t>
            </a:r>
          </a:p>
          <a:p>
            <a:r>
              <a:rPr lang="de-DE" sz="2000" dirty="0">
                <a:solidFill>
                  <a:schemeClr val="tx1">
                    <a:alpha val="80000"/>
                  </a:schemeClr>
                </a:solidFill>
              </a:rPr>
              <a:t>View Erstellung für Analysen nicht intuitiv </a:t>
            </a:r>
          </a:p>
          <a:p>
            <a:r>
              <a:rPr lang="de-DE" sz="2000" dirty="0">
                <a:solidFill>
                  <a:schemeClr val="tx1">
                    <a:alpha val="80000"/>
                  </a:schemeClr>
                </a:solidFill>
              </a:rPr>
              <a:t>Nur begrenzte SQL Funktionen in DWC vorhanden </a:t>
            </a:r>
          </a:p>
          <a:p>
            <a:r>
              <a:rPr lang="de-DE" sz="2000" dirty="0">
                <a:solidFill>
                  <a:schemeClr val="tx1">
                    <a:alpha val="80000"/>
                  </a:schemeClr>
                </a:solidFill>
              </a:rPr>
              <a:t>Regelmäßiges deployen um Änderungen in SAC  sichtbar zu machen</a:t>
            </a:r>
          </a:p>
          <a:p>
            <a:r>
              <a:rPr lang="de-DE" sz="2000" dirty="0">
                <a:solidFill>
                  <a:schemeClr val="tx1">
                    <a:alpha val="80000"/>
                  </a:schemeClr>
                </a:solidFill>
              </a:rPr>
              <a:t>SAC intuitiv zu bedienen</a:t>
            </a:r>
          </a:p>
          <a:p>
            <a:r>
              <a:rPr lang="de-DE" sz="2000" dirty="0">
                <a:solidFill>
                  <a:schemeClr val="tx1">
                    <a:alpha val="80000"/>
                  </a:schemeClr>
                </a:solidFill>
              </a:rPr>
              <a:t>Begrenze Auswahl an Funktionen</a:t>
            </a:r>
          </a:p>
        </p:txBody>
      </p:sp>
      <p:grpSp>
        <p:nvGrpSpPr>
          <p:cNvPr id="15" name="Group 14">
            <a:extLst>
              <a:ext uri="{FF2B5EF4-FFF2-40B4-BE49-F238E27FC236}">
                <a16:creationId xmlns:a16="http://schemas.microsoft.com/office/drawing/2014/main" id="{78350D8D-73D6-4132-89B5-DD52F3962A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88224" y="2325422"/>
            <a:ext cx="465458" cy="872153"/>
            <a:chOff x="11388224" y="2325422"/>
            <a:chExt cx="465458" cy="872153"/>
          </a:xfrm>
        </p:grpSpPr>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2D47CEF-B41D-0E7E-F8C3-7CF1EE86CD85}"/>
              </a:ext>
            </a:extLst>
          </p:cNvPr>
          <p:cNvSpPr>
            <a:spLocks noGrp="1"/>
          </p:cNvSpPr>
          <p:nvPr>
            <p:ph type="dt" sz="half" idx="10"/>
          </p:nvPr>
        </p:nvSpPr>
        <p:spPr>
          <a:xfrm>
            <a:off x="838200" y="6356350"/>
            <a:ext cx="2743200" cy="365125"/>
          </a:xfrm>
        </p:spPr>
        <p:txBody>
          <a:bodyPr>
            <a:normAutofit/>
          </a:bodyPr>
          <a:lstStyle/>
          <a:p>
            <a:pPr>
              <a:spcAft>
                <a:spcPts val="600"/>
              </a:spcAft>
            </a:pPr>
            <a:fld id="{154CABC4-7B03-495A-9AFA-D4B9B0DC9A84}"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F8603E93-6098-2FB5-466D-32CCA69281C3}"/>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23</a:t>
            </a:fld>
            <a:endParaRPr lang="en-US">
              <a:solidFill>
                <a:schemeClr val="tx1">
                  <a:alpha val="60000"/>
                </a:schemeClr>
              </a:solidFill>
            </a:endParaRPr>
          </a:p>
        </p:txBody>
      </p:sp>
    </p:spTree>
    <p:extLst>
      <p:ext uri="{BB962C8B-B14F-4D97-AF65-F5344CB8AC3E}">
        <p14:creationId xmlns:p14="http://schemas.microsoft.com/office/powerpoint/2010/main" val="1800114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Vibrant multicolour checkered floor design">
            <a:extLst>
              <a:ext uri="{FF2B5EF4-FFF2-40B4-BE49-F238E27FC236}">
                <a16:creationId xmlns:a16="http://schemas.microsoft.com/office/drawing/2014/main" id="{B5CFB1E1-1CA2-AC85-E55F-85F1C78E0796}"/>
              </a:ext>
            </a:extLst>
          </p:cNvPr>
          <p:cNvPicPr>
            <a:picLocks noChangeAspect="1"/>
          </p:cNvPicPr>
          <p:nvPr/>
        </p:nvPicPr>
        <p:blipFill rotWithShape="1">
          <a:blip r:embed="rId3"/>
          <a:srcRect r="14680"/>
          <a:stretch/>
        </p:blipFill>
        <p:spPr>
          <a:xfrm>
            <a:off x="3523488" y="10"/>
            <a:ext cx="8668512" cy="6857990"/>
          </a:xfrm>
          <a:prstGeom prst="rect">
            <a:avLst/>
          </a:prstGeom>
        </p:spPr>
      </p:pic>
      <p:sp>
        <p:nvSpPr>
          <p:cNvPr id="68" name="Rectangle 6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A97F6C-7D68-9F08-3EB9-423DF39050DE}"/>
              </a:ext>
            </a:extLst>
          </p:cNvPr>
          <p:cNvSpPr>
            <a:spLocks noGrp="1"/>
          </p:cNvSpPr>
          <p:nvPr>
            <p:ph type="title"/>
          </p:nvPr>
        </p:nvSpPr>
        <p:spPr>
          <a:xfrm>
            <a:off x="477981" y="1122363"/>
            <a:ext cx="4023360" cy="3204134"/>
          </a:xfrm>
        </p:spPr>
        <p:txBody>
          <a:bodyPr vert="horz" lIns="91440" tIns="45720" rIns="91440" bIns="45720" rtlCol="0" anchor="t">
            <a:normAutofit/>
          </a:bodyPr>
          <a:lstStyle/>
          <a:p>
            <a:r>
              <a:rPr lang="en-US" sz="8000" dirty="0" err="1"/>
              <a:t>Daten</a:t>
            </a:r>
            <a:endParaRPr lang="en-US" sz="8000" dirty="0"/>
          </a:p>
        </p:txBody>
      </p:sp>
      <p:sp>
        <p:nvSpPr>
          <p:cNvPr id="3" name="Text Placeholder 2">
            <a:extLst>
              <a:ext uri="{FF2B5EF4-FFF2-40B4-BE49-F238E27FC236}">
                <a16:creationId xmlns:a16="http://schemas.microsoft.com/office/drawing/2014/main" id="{F885760B-2DD4-E292-2D87-FF982302AE1F}"/>
              </a:ext>
            </a:extLst>
          </p:cNvPr>
          <p:cNvSpPr>
            <a:spLocks noGrp="1"/>
          </p:cNvSpPr>
          <p:nvPr>
            <p:ph type="body" idx="1"/>
          </p:nvPr>
        </p:nvSpPr>
        <p:spPr>
          <a:xfrm>
            <a:off x="477980" y="4872922"/>
            <a:ext cx="4023359" cy="1208141"/>
          </a:xfrm>
        </p:spPr>
        <p:txBody>
          <a:bodyPr vert="horz" lIns="91440" tIns="45720" rIns="91440" bIns="45720" rtlCol="0">
            <a:normAutofit/>
          </a:bodyPr>
          <a:lstStyle/>
          <a:p>
            <a:endParaRPr lang="en-US" sz="2000">
              <a:solidFill>
                <a:schemeClr val="tx1"/>
              </a:solidFill>
            </a:endParaRPr>
          </a:p>
        </p:txBody>
      </p:sp>
      <p:sp>
        <p:nvSpPr>
          <p:cNvPr id="70" name="Rectangle 6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2" name="Rectangle 7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9C32F176-BAEC-9433-3270-2813048E244C}"/>
              </a:ext>
            </a:extLst>
          </p:cNvPr>
          <p:cNvSpPr>
            <a:spLocks noGrp="1"/>
          </p:cNvSpPr>
          <p:nvPr>
            <p:ph type="dt" sz="half" idx="10"/>
          </p:nvPr>
        </p:nvSpPr>
        <p:spPr>
          <a:xfrm>
            <a:off x="477981" y="6356350"/>
            <a:ext cx="1214339" cy="365125"/>
          </a:xfrm>
        </p:spPr>
        <p:txBody>
          <a:bodyPr vert="horz" lIns="91440" tIns="45720" rIns="91440" bIns="45720" rtlCol="0" anchor="ctr">
            <a:normAutofit/>
          </a:bodyPr>
          <a:lstStyle/>
          <a:p>
            <a:pPr>
              <a:spcAft>
                <a:spcPts val="600"/>
              </a:spcAft>
              <a:defRPr/>
            </a:pPr>
            <a:fld id="{1E63CFDE-077C-43D0-A02B-85A3F6A507CC}" type="datetime1">
              <a:rPr lang="en-US" smtClean="0">
                <a:solidFill>
                  <a:schemeClr val="tx1">
                    <a:lumMod val="50000"/>
                    <a:lumOff val="50000"/>
                  </a:schemeClr>
                </a:solidFill>
                <a:latin typeface="Calibri" panose="020F0502020204030204"/>
              </a:rPr>
              <a:t>5/2/2023</a:t>
            </a:fld>
            <a:endParaRPr lang="en-US">
              <a:solidFill>
                <a:schemeClr val="tx1">
                  <a:lumMod val="50000"/>
                  <a:lumOff val="50000"/>
                </a:schemeClr>
              </a:solidFill>
              <a:latin typeface="Calibri" panose="020F0502020204030204"/>
            </a:endParaRPr>
          </a:p>
        </p:txBody>
      </p:sp>
      <p:sp>
        <p:nvSpPr>
          <p:cNvPr id="5" name="Footer Placeholder 4">
            <a:extLst>
              <a:ext uri="{FF2B5EF4-FFF2-40B4-BE49-F238E27FC236}">
                <a16:creationId xmlns:a16="http://schemas.microsoft.com/office/drawing/2014/main" id="{82C64F39-D578-2726-76A8-F420554054A2}"/>
              </a:ext>
            </a:extLst>
          </p:cNvPr>
          <p:cNvSpPr>
            <a:spLocks noGrp="1"/>
          </p:cNvSpPr>
          <p:nvPr>
            <p:ph type="ftr" sz="quarter" idx="11"/>
          </p:nvPr>
        </p:nvSpPr>
        <p:spPr>
          <a:xfrm>
            <a:off x="1692321" y="6356350"/>
            <a:ext cx="2809017" cy="365125"/>
          </a:xfrm>
        </p:spPr>
        <p:txBody>
          <a:bodyPr vert="horz" lIns="91440" tIns="45720" rIns="91440" bIns="45720" rtlCol="0" anchor="ctr">
            <a:normAutofit/>
          </a:bodyPr>
          <a:lstStyle/>
          <a:p>
            <a:pPr algn="r">
              <a:spcAft>
                <a:spcPts val="600"/>
              </a:spcAft>
              <a:defRPr/>
            </a:pPr>
            <a:r>
              <a:rPr lang="en-US" kern="1200">
                <a:solidFill>
                  <a:schemeClr val="tx1">
                    <a:lumMod val="50000"/>
                    <a:lumOff val="50000"/>
                  </a:schemeClr>
                </a:solidFill>
                <a:latin typeface="Calibri" panose="020F0502020204030204"/>
                <a:ea typeface="+mn-ea"/>
                <a:cs typeface="+mn-cs"/>
              </a:rPr>
              <a:t>Formel 1</a:t>
            </a:r>
            <a:endParaRPr lang="en-US" kern="1200" dirty="0">
              <a:solidFill>
                <a:schemeClr val="tx1">
                  <a:lumMod val="50000"/>
                  <a:lumOff val="50000"/>
                </a:scheme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10F145-6A67-E17A-3093-C11F01600768}"/>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4A02C0CA-695B-4E24-A1D3-3DA5FEDE07AC}" type="slidenum">
              <a:rPr lang="en-US" smtClean="0">
                <a:solidFill>
                  <a:schemeClr val="bg1"/>
                </a:solidFill>
                <a:latin typeface="Calibri" panose="020F0502020204030204"/>
              </a:rPr>
              <a:pPr>
                <a:spcAft>
                  <a:spcPts val="600"/>
                </a:spcAft>
                <a:defRPr/>
              </a:pPr>
              <a:t>3</a:t>
            </a:fld>
            <a:endParaRPr lang="en-US">
              <a:solidFill>
                <a:schemeClr val="bg1"/>
              </a:solidFill>
              <a:latin typeface="Calibri" panose="020F0502020204030204"/>
            </a:endParaRPr>
          </a:p>
        </p:txBody>
      </p:sp>
    </p:spTree>
    <p:extLst>
      <p:ext uri="{BB962C8B-B14F-4D97-AF65-F5344CB8AC3E}">
        <p14:creationId xmlns:p14="http://schemas.microsoft.com/office/powerpoint/2010/main" val="118124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22918E-1165-1D89-9AE4-3753722CA760}"/>
              </a:ext>
            </a:extLst>
          </p:cNvPr>
          <p:cNvSpPr>
            <a:spLocks noGrp="1"/>
          </p:cNvSpPr>
          <p:nvPr>
            <p:ph type="title"/>
          </p:nvPr>
        </p:nvSpPr>
        <p:spPr>
          <a:xfrm>
            <a:off x="838200" y="1336390"/>
            <a:ext cx="6155988" cy="1182927"/>
          </a:xfrm>
        </p:spPr>
        <p:txBody>
          <a:bodyPr anchor="b">
            <a:normAutofit/>
          </a:bodyPr>
          <a:lstStyle/>
          <a:p>
            <a:r>
              <a:rPr lang="de-DE" sz="5600" dirty="0"/>
              <a:t>Grundlage</a:t>
            </a:r>
            <a:endParaRPr lang="en-US" sz="5600" dirty="0"/>
          </a:p>
        </p:txBody>
      </p:sp>
      <p:cxnSp>
        <p:nvCxnSpPr>
          <p:cNvPr id="26" name="Straight Connector 25">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F42D828-4308-197E-27E4-4A20042C3417}"/>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748CCCAF-D71F-267D-51F6-D261DA6F41C8}"/>
              </a:ext>
            </a:extLst>
          </p:cNvPr>
          <p:cNvSpPr>
            <a:spLocks noGrp="1"/>
          </p:cNvSpPr>
          <p:nvPr>
            <p:ph idx="1"/>
          </p:nvPr>
        </p:nvSpPr>
        <p:spPr>
          <a:xfrm>
            <a:off x="803776" y="2829330"/>
            <a:ext cx="6190412" cy="3344459"/>
          </a:xfrm>
        </p:spPr>
        <p:txBody>
          <a:bodyPr anchor="t">
            <a:normAutofit/>
          </a:bodyPr>
          <a:lstStyle/>
          <a:p>
            <a:pPr>
              <a:spcBef>
                <a:spcPts val="0"/>
              </a:spcBef>
              <a:spcAft>
                <a:spcPts val="1000"/>
              </a:spcAft>
            </a:pP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Weltmeisterschaften Formel 1 (1950 bis 2022).</a:t>
            </a:r>
            <a:b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b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14 Datensätze auf </a:t>
            </a:r>
            <a:r>
              <a:rPr lang="de-DE" sz="1800" dirty="0" err="1">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Kaggle</a:t>
            </a: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 von </a:t>
            </a:r>
            <a:r>
              <a:rPr lang="de-DE" sz="1800" dirty="0" err="1">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Ergast</a:t>
            </a: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 Developer API.</a:t>
            </a:r>
            <a:b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br>
            <a:r>
              <a:rPr lang="de-DE" sz="1800" u="sng"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https://www.kaggle.com/datasets/rohanrao/formula-1-world-championship-1950-2020</a:t>
            </a:r>
            <a:endPar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1000"/>
              </a:spcAft>
            </a:pP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Formel 1: Regeln (Formeln) für die Leistungsfähigkeit der Fahrzeuge. </a:t>
            </a:r>
          </a:p>
          <a:p>
            <a:pPr marL="0" marR="0">
              <a:spcBef>
                <a:spcPts val="0"/>
              </a:spcBef>
              <a:spcAft>
                <a:spcPts val="1000"/>
              </a:spcAft>
            </a:pPr>
            <a:r>
              <a:rPr lang="de-DE" sz="1800" dirty="0">
                <a:solidFill>
                  <a:schemeClr val="tx1">
                    <a:alpha val="80000"/>
                  </a:schemeClr>
                </a:solidFill>
                <a:latin typeface="Calibri" panose="020F0502020204030204" pitchFamily="34" charset="0"/>
                <a:ea typeface="Times New Roman" panose="02020603050405020304" pitchFamily="18" charset="0"/>
                <a:cs typeface="Times New Roman" panose="02020603050405020304" pitchFamily="18" charset="0"/>
              </a:rPr>
              <a:t>P</a:t>
            </a: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ro Saison bis zu 23 Grand Prix (</a:t>
            </a:r>
            <a:r>
              <a:rPr lang="de-DE" sz="1800" dirty="0">
                <a:solidFill>
                  <a:schemeClr val="tx1">
                    <a:alpha val="80000"/>
                  </a:schemeClr>
                </a:solidFill>
                <a:latin typeface="Calibri" panose="020F0502020204030204" pitchFamily="34" charset="0"/>
                <a:ea typeface="Times New Roman" panose="02020603050405020304" pitchFamily="18" charset="0"/>
                <a:cs typeface="Times New Roman" panose="02020603050405020304" pitchFamily="18" charset="0"/>
              </a:rPr>
              <a:t>Einzelrennen)</a:t>
            </a: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p>
          <a:p>
            <a:pPr marL="0">
              <a:spcBef>
                <a:spcPts val="0"/>
              </a:spcBef>
              <a:spcAft>
                <a:spcPts val="1000"/>
              </a:spcAft>
            </a:pP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Punkte abhängig von Endposition f</a:t>
            </a:r>
            <a:r>
              <a:rPr lang="de-DE" sz="1800" dirty="0">
                <a:solidFill>
                  <a:schemeClr val="tx1">
                    <a:alpha val="80000"/>
                  </a:schemeClr>
                </a:solidFill>
                <a:latin typeface="Calibri" panose="020F0502020204030204" pitchFamily="34" charset="0"/>
                <a:ea typeface="Times New Roman" panose="02020603050405020304" pitchFamily="18" charset="0"/>
                <a:cs typeface="Times New Roman" panose="02020603050405020304" pitchFamily="18" charset="0"/>
              </a:rPr>
              <a:t>ür Fahrer und Konstrukteure.</a:t>
            </a:r>
            <a:endPar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1AB219E-05DB-6196-427B-894B094C050D}"/>
              </a:ext>
            </a:extLst>
          </p:cNvPr>
          <p:cNvPicPr>
            <a:picLocks noChangeAspect="1"/>
          </p:cNvPicPr>
          <p:nvPr/>
        </p:nvPicPr>
        <p:blipFill>
          <a:blip r:embed="rId4"/>
          <a:stretch>
            <a:fillRect/>
          </a:stretch>
        </p:blipFill>
        <p:spPr>
          <a:xfrm>
            <a:off x="7983590" y="1336390"/>
            <a:ext cx="2726530" cy="4837394"/>
          </a:xfrm>
          <a:prstGeom prst="rect">
            <a:avLst/>
          </a:prstGeom>
        </p:spPr>
      </p:pic>
      <p:sp>
        <p:nvSpPr>
          <p:cNvPr id="2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3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4" name="Date Placeholder 3">
            <a:extLst>
              <a:ext uri="{FF2B5EF4-FFF2-40B4-BE49-F238E27FC236}">
                <a16:creationId xmlns:a16="http://schemas.microsoft.com/office/drawing/2014/main" id="{5BCB232C-2652-C0F2-0900-FAD72AAFF4C5}"/>
              </a:ext>
            </a:extLst>
          </p:cNvPr>
          <p:cNvSpPr>
            <a:spLocks noGrp="1"/>
          </p:cNvSpPr>
          <p:nvPr>
            <p:ph type="dt" sz="half" idx="10"/>
          </p:nvPr>
        </p:nvSpPr>
        <p:spPr>
          <a:xfrm>
            <a:off x="838200" y="6356350"/>
            <a:ext cx="2743200" cy="365125"/>
          </a:xfrm>
        </p:spPr>
        <p:txBody>
          <a:bodyPr>
            <a:normAutofit/>
          </a:bodyPr>
          <a:lstStyle/>
          <a:p>
            <a:pPr>
              <a:spcAft>
                <a:spcPts val="600"/>
              </a:spcAft>
            </a:pPr>
            <a:fld id="{A3FFF3AE-1E7F-48A8-98F9-87186044748E}" type="datetime1">
              <a:rPr lang="en-US">
                <a:solidFill>
                  <a:schemeClr val="tx1">
                    <a:alpha val="60000"/>
                  </a:schemeClr>
                </a:solidFill>
              </a:rPr>
              <a:pPr>
                <a:spcAft>
                  <a:spcPts val="600"/>
                </a:spcAft>
              </a:pPr>
              <a:t>5/2/2023</a:t>
            </a:fld>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8027694B-2B66-487C-966E-3B831CD2F592}"/>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4</a:t>
            </a:fld>
            <a:endParaRPr lang="en-US">
              <a:solidFill>
                <a:schemeClr val="tx1">
                  <a:alpha val="60000"/>
                </a:schemeClr>
              </a:solidFill>
            </a:endParaRPr>
          </a:p>
        </p:txBody>
      </p:sp>
    </p:spTree>
    <p:extLst>
      <p:ext uri="{BB962C8B-B14F-4D97-AF65-F5344CB8AC3E}">
        <p14:creationId xmlns:p14="http://schemas.microsoft.com/office/powerpoint/2010/main" val="2332037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22918E-1165-1D89-9AE4-3753722CA760}"/>
              </a:ext>
            </a:extLst>
          </p:cNvPr>
          <p:cNvSpPr>
            <a:spLocks noGrp="1"/>
          </p:cNvSpPr>
          <p:nvPr>
            <p:ph type="title"/>
          </p:nvPr>
        </p:nvSpPr>
        <p:spPr>
          <a:xfrm>
            <a:off x="838200" y="1336390"/>
            <a:ext cx="6155988" cy="1182927"/>
          </a:xfrm>
        </p:spPr>
        <p:txBody>
          <a:bodyPr anchor="b">
            <a:normAutofit/>
          </a:bodyPr>
          <a:lstStyle/>
          <a:p>
            <a:r>
              <a:rPr lang="de-DE" sz="5600" dirty="0"/>
              <a:t>Exploration</a:t>
            </a:r>
            <a:endParaRPr lang="en-US" sz="5600" dirty="0"/>
          </a:p>
        </p:txBody>
      </p:sp>
      <p:cxnSp>
        <p:nvCxnSpPr>
          <p:cNvPr id="26" name="Straight Connector 25">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F42D828-4308-197E-27E4-4A20042C3417}"/>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748CCCAF-D71F-267D-51F6-D261DA6F41C8}"/>
              </a:ext>
            </a:extLst>
          </p:cNvPr>
          <p:cNvSpPr>
            <a:spLocks noGrp="1"/>
          </p:cNvSpPr>
          <p:nvPr>
            <p:ph idx="1"/>
          </p:nvPr>
        </p:nvSpPr>
        <p:spPr>
          <a:xfrm>
            <a:off x="803776" y="2829330"/>
            <a:ext cx="6190412" cy="3344459"/>
          </a:xfrm>
        </p:spPr>
        <p:txBody>
          <a:bodyPr anchor="t">
            <a:normAutofit/>
          </a:bodyPr>
          <a:lstStyle/>
          <a:p>
            <a:pPr marL="0" marR="0">
              <a:spcBef>
                <a:spcPts val="0"/>
              </a:spcBef>
              <a:spcAft>
                <a:spcPts val="1000"/>
              </a:spcAft>
            </a:pP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Erste Übersicht der Daten in Python auf Fahrer Daten</a:t>
            </a:r>
          </a:p>
          <a:p>
            <a:pPr marL="0" marR="0">
              <a:spcBef>
                <a:spcPts val="0"/>
              </a:spcBef>
              <a:spcAft>
                <a:spcPts val="1000"/>
              </a:spcAft>
            </a:pPr>
            <a:r>
              <a:rPr lang="de-DE" sz="1800" dirty="0">
                <a:solidFill>
                  <a:schemeClr val="tx1">
                    <a:alpha val="80000"/>
                  </a:schemeClr>
                </a:solidFill>
                <a:latin typeface="Calibri" panose="020F0502020204030204" pitchFamily="34" charset="0"/>
                <a:ea typeface="Times New Roman" panose="02020603050405020304" pitchFamily="18" charset="0"/>
                <a:cs typeface="Times New Roman" panose="02020603050405020304" pitchFamily="18" charset="0"/>
              </a:rPr>
              <a:t>Inhalte und mögliche </a:t>
            </a:r>
            <a:r>
              <a:rPr lang="de-DE" sz="1800" dirty="0" err="1">
                <a:solidFill>
                  <a:schemeClr val="tx1">
                    <a:alpha val="80000"/>
                  </a:schemeClr>
                </a:solidFill>
                <a:latin typeface="Calibri" panose="020F0502020204030204" pitchFamily="34" charset="0"/>
                <a:ea typeface="Times New Roman" panose="02020603050405020304" pitchFamily="18" charset="0"/>
                <a:cs typeface="Times New Roman" panose="02020603050405020304" pitchFamily="18" charset="0"/>
              </a:rPr>
              <a:t>Joins</a:t>
            </a:r>
            <a:endParaRPr lang="de-DE" sz="1800" dirty="0">
              <a:solidFill>
                <a:schemeClr val="tx1">
                  <a:alpha val="80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1000"/>
              </a:spcAft>
            </a:pP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Daten sind „</a:t>
            </a:r>
            <a:r>
              <a:rPr lang="de-DE" sz="1800" dirty="0" err="1">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tidy</a:t>
            </a: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a:t>
            </a:r>
          </a:p>
          <a:p>
            <a:pPr marL="0" marR="0">
              <a:spcBef>
                <a:spcPts val="0"/>
              </a:spcBef>
              <a:spcAft>
                <a:spcPts val="1000"/>
              </a:spcAft>
            </a:pP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Immer eine </a:t>
            </a:r>
            <a:r>
              <a:rPr lang="de-DE" sz="1800" dirty="0" err="1">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Id</a:t>
            </a: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 Spalte (Primärschlüssel), teilweise mehrere (Fremdschlüssel).</a:t>
            </a:r>
          </a:p>
          <a:p>
            <a:pPr marL="0" marR="0">
              <a:spcBef>
                <a:spcPts val="0"/>
              </a:spcBef>
              <a:spcAft>
                <a:spcPts val="1000"/>
              </a:spcAft>
            </a:pPr>
            <a: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t>Tabelle zum Mapping der Länder und Nationalitäten genutzt.</a:t>
            </a:r>
            <a:br>
              <a:rPr lang="de-DE"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rPr>
            </a:br>
            <a:r>
              <a:rPr lang="de-DE" sz="1800" u="sng"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https://github.com/Imagin-io/country-nationality-list/blob/master/countries.csv</a:t>
            </a:r>
            <a:endParaRPr lang="en-US" sz="1800" dirty="0">
              <a:solidFill>
                <a:schemeClr val="tx1">
                  <a:alpha val="8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1B8BA7E-63EE-6879-9BF2-CC2527C619F2}"/>
              </a:ext>
            </a:extLst>
          </p:cNvPr>
          <p:cNvPicPr>
            <a:picLocks noChangeAspect="1"/>
          </p:cNvPicPr>
          <p:nvPr/>
        </p:nvPicPr>
        <p:blipFill>
          <a:blip r:embed="rId4"/>
          <a:stretch>
            <a:fillRect/>
          </a:stretch>
        </p:blipFill>
        <p:spPr>
          <a:xfrm>
            <a:off x="7572653" y="1551110"/>
            <a:ext cx="3548404" cy="4407954"/>
          </a:xfrm>
          <a:prstGeom prst="rect">
            <a:avLst/>
          </a:prstGeom>
        </p:spPr>
      </p:pic>
      <p:sp>
        <p:nvSpPr>
          <p:cNvPr id="2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3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4" name="Date Placeholder 3">
            <a:extLst>
              <a:ext uri="{FF2B5EF4-FFF2-40B4-BE49-F238E27FC236}">
                <a16:creationId xmlns:a16="http://schemas.microsoft.com/office/drawing/2014/main" id="{5BCB232C-2652-C0F2-0900-FAD72AAFF4C5}"/>
              </a:ext>
            </a:extLst>
          </p:cNvPr>
          <p:cNvSpPr>
            <a:spLocks noGrp="1"/>
          </p:cNvSpPr>
          <p:nvPr>
            <p:ph type="dt" sz="half" idx="10"/>
          </p:nvPr>
        </p:nvSpPr>
        <p:spPr>
          <a:xfrm>
            <a:off x="838200" y="6356350"/>
            <a:ext cx="2743200" cy="365125"/>
          </a:xfrm>
        </p:spPr>
        <p:txBody>
          <a:bodyPr>
            <a:normAutofit/>
          </a:bodyPr>
          <a:lstStyle/>
          <a:p>
            <a:pPr>
              <a:spcAft>
                <a:spcPts val="600"/>
              </a:spcAft>
            </a:pPr>
            <a:fld id="{A3FFF3AE-1E7F-48A8-98F9-87186044748E}"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8027694B-2B66-487C-966E-3B831CD2F592}"/>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5</a:t>
            </a:fld>
            <a:endParaRPr lang="en-US">
              <a:solidFill>
                <a:schemeClr val="tx1">
                  <a:alpha val="60000"/>
                </a:schemeClr>
              </a:solidFill>
            </a:endParaRPr>
          </a:p>
        </p:txBody>
      </p:sp>
    </p:spTree>
    <p:extLst>
      <p:ext uri="{BB962C8B-B14F-4D97-AF65-F5344CB8AC3E}">
        <p14:creationId xmlns:p14="http://schemas.microsoft.com/office/powerpoint/2010/main" val="2849746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513A932-EFD7-39B9-A5A9-5748751DDD03}"/>
              </a:ext>
            </a:extLst>
          </p:cNvPr>
          <p:cNvSpPr>
            <a:spLocks noGrp="1"/>
          </p:cNvSpPr>
          <p:nvPr>
            <p:ph type="title"/>
          </p:nvPr>
        </p:nvSpPr>
        <p:spPr>
          <a:xfrm>
            <a:off x="803776" y="1336390"/>
            <a:ext cx="6190412" cy="1182927"/>
          </a:xfrm>
        </p:spPr>
        <p:txBody>
          <a:bodyPr anchor="b">
            <a:normAutofit/>
          </a:bodyPr>
          <a:lstStyle/>
          <a:p>
            <a:r>
              <a:rPr lang="de-DE" sz="5600" dirty="0" err="1"/>
              <a:t>Wrangling</a:t>
            </a:r>
            <a:endParaRPr lang="en-US" sz="5600" dirty="0"/>
          </a:p>
        </p:txBody>
      </p:sp>
      <p:cxnSp>
        <p:nvCxnSpPr>
          <p:cNvPr id="28" name="Straight Connector 27">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43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45A321-1BDD-BFD3-DA33-E39A2FFFCEFE}"/>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03360896-9122-B93B-C600-85A126D8C60A}"/>
              </a:ext>
            </a:extLst>
          </p:cNvPr>
          <p:cNvSpPr>
            <a:spLocks noGrp="1"/>
          </p:cNvSpPr>
          <p:nvPr>
            <p:ph idx="1"/>
          </p:nvPr>
        </p:nvSpPr>
        <p:spPr>
          <a:xfrm>
            <a:off x="803776" y="2829330"/>
            <a:ext cx="6190412" cy="3344459"/>
          </a:xfrm>
        </p:spPr>
        <p:txBody>
          <a:bodyPr anchor="t">
            <a:normAutofit/>
          </a:bodyPr>
          <a:lstStyle/>
          <a:p>
            <a:pPr marR="0" lvl="0">
              <a:spcBef>
                <a:spcPts val="0"/>
              </a:spcBef>
              <a:spcAft>
                <a:spcPts val="0"/>
              </a:spcAft>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Duration, </a:t>
            </a: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positon</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 und </a:t>
            </a:r>
            <a:r>
              <a:rPr lang="de-DE" sz="1800" dirty="0" err="1">
                <a:effectLst/>
                <a:latin typeface="Calibri" panose="020F0502020204030204" pitchFamily="34" charset="0"/>
                <a:ea typeface="Times New Roman" panose="02020603050405020304" pitchFamily="18" charset="0"/>
                <a:cs typeface="Times New Roman" panose="02020603050405020304" pitchFamily="18" charset="0"/>
              </a:rPr>
              <a:t>positionText</a:t>
            </a: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 Spalten entfernt</a:t>
            </a:r>
          </a:p>
          <a:p>
            <a:pPr marR="0" lvl="0">
              <a:spcBef>
                <a:spcPts val="0"/>
              </a:spcBef>
              <a:spcAft>
                <a:spcPts val="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R="0" lvl="0">
              <a:spcBef>
                <a:spcPts val="0"/>
              </a:spcBef>
              <a:spcAft>
                <a:spcPts val="0"/>
              </a:spcAft>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„URL“ Spalten in jedem Datensatz entfernt</a:t>
            </a:r>
          </a:p>
          <a:p>
            <a:pPr marR="0" lvl="0">
              <a:spcBef>
                <a:spcPts val="0"/>
              </a:spcBef>
              <a:spcAft>
                <a:spcPts val="0"/>
              </a:spcAft>
            </a:pPr>
            <a:endParaRPr lang="de-DE"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R="0" lvl="0">
              <a:spcBef>
                <a:spcPts val="0"/>
              </a:spcBef>
              <a:spcAft>
                <a:spcPts val="0"/>
              </a:spcAft>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Der seasons.csv Datensatz wurde nicht genutzt – keine neuen Informationen</a:t>
            </a:r>
            <a:endParaRPr lang="de-DE" sz="1800" dirty="0">
              <a:latin typeface="Calibri" panose="020F0502020204030204" pitchFamily="34" charset="0"/>
              <a:ea typeface="Times New Roman" panose="02020603050405020304" pitchFamily="18" charset="0"/>
              <a:cs typeface="Times New Roman" panose="02020603050405020304" pitchFamily="18" charset="0"/>
            </a:endParaRPr>
          </a:p>
          <a:p>
            <a:pPr>
              <a:spcBef>
                <a:spcPts val="0"/>
              </a:spcBef>
              <a:spcAft>
                <a:spcPts val="1000"/>
              </a:spcAft>
            </a:pPr>
            <a:endParaRPr lang="de-DE"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0"/>
              </a:spcBef>
              <a:spcAft>
                <a:spcPts val="1000"/>
              </a:spcAft>
            </a:pPr>
            <a:r>
              <a:rPr lang="de-DE" sz="1800" dirty="0">
                <a:effectLst/>
                <a:latin typeface="Calibri" panose="020F0502020204030204" pitchFamily="34" charset="0"/>
                <a:ea typeface="Times New Roman" panose="02020603050405020304" pitchFamily="18" charset="0"/>
                <a:cs typeface="Times New Roman" panose="02020603050405020304" pitchFamily="18" charset="0"/>
              </a:rPr>
              <a:t>JSON-Datei zum initialen Laden erstellt.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nvGrpSpPr>
          <p:cNvPr id="30" name="Group 29">
            <a:extLst>
              <a:ext uri="{FF2B5EF4-FFF2-40B4-BE49-F238E27FC236}">
                <a16:creationId xmlns:a16="http://schemas.microsoft.com/office/drawing/2014/main" id="{4A52B06C-3838-48F3-8CF4-F4054598D9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401" y="3608452"/>
            <a:ext cx="427516" cy="353137"/>
            <a:chOff x="7974401" y="3608452"/>
            <a:chExt cx="427516" cy="353137"/>
          </a:xfrm>
        </p:grpSpPr>
        <p:sp>
          <p:nvSpPr>
            <p:cNvPr id="3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2878" y="360845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3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74401" y="387045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grpSp>
      <p:pic>
        <p:nvPicPr>
          <p:cNvPr id="12" name="Picture 11">
            <a:extLst>
              <a:ext uri="{FF2B5EF4-FFF2-40B4-BE49-F238E27FC236}">
                <a16:creationId xmlns:a16="http://schemas.microsoft.com/office/drawing/2014/main" id="{C4B99D6D-BBC2-45B1-9B3E-0249C211B230}"/>
              </a:ext>
            </a:extLst>
          </p:cNvPr>
          <p:cNvPicPr>
            <a:picLocks noChangeAspect="1"/>
          </p:cNvPicPr>
          <p:nvPr/>
        </p:nvPicPr>
        <p:blipFill rotWithShape="1">
          <a:blip r:embed="rId3"/>
          <a:srcRect l="2901" r="17888" b="6"/>
          <a:stretch/>
        </p:blipFill>
        <p:spPr>
          <a:xfrm>
            <a:off x="8610595" y="1227809"/>
            <a:ext cx="3300386" cy="3300386"/>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p:spPr>
      </p:pic>
      <p:sp>
        <p:nvSpPr>
          <p:cNvPr id="4" name="Date Placeholder 3">
            <a:extLst>
              <a:ext uri="{FF2B5EF4-FFF2-40B4-BE49-F238E27FC236}">
                <a16:creationId xmlns:a16="http://schemas.microsoft.com/office/drawing/2014/main" id="{382B74D2-7435-2CF0-E9F1-DBEA6F30D2AF}"/>
              </a:ext>
            </a:extLst>
          </p:cNvPr>
          <p:cNvSpPr>
            <a:spLocks noGrp="1"/>
          </p:cNvSpPr>
          <p:nvPr>
            <p:ph type="dt" sz="half" idx="10"/>
          </p:nvPr>
        </p:nvSpPr>
        <p:spPr>
          <a:xfrm>
            <a:off x="838200" y="6356350"/>
            <a:ext cx="2743200" cy="365125"/>
          </a:xfrm>
        </p:spPr>
        <p:txBody>
          <a:bodyPr>
            <a:normAutofit/>
          </a:bodyPr>
          <a:lstStyle/>
          <a:p>
            <a:pPr>
              <a:spcAft>
                <a:spcPts val="600"/>
              </a:spcAft>
            </a:pPr>
            <a:fld id="{1BADA6F5-F0CA-4C21-AD29-A12E3C6F6613}" type="datetime1">
              <a:rPr lang="en-US">
                <a:solidFill>
                  <a:schemeClr val="tx1">
                    <a:alpha val="60000"/>
                  </a:schemeClr>
                </a:solidFill>
              </a:rPr>
              <a:pPr>
                <a:spcAft>
                  <a:spcPts val="600"/>
                </a:spcAft>
              </a:p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274C4543-2210-F162-794A-05995E2579B2}"/>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6</a:t>
            </a:fld>
            <a:endParaRPr lang="en-US">
              <a:solidFill>
                <a:schemeClr val="tx1">
                  <a:alpha val="60000"/>
                </a:schemeClr>
              </a:solidFill>
            </a:endParaRPr>
          </a:p>
        </p:txBody>
      </p:sp>
      <p:pic>
        <p:nvPicPr>
          <p:cNvPr id="10" name="Picture 9">
            <a:extLst>
              <a:ext uri="{FF2B5EF4-FFF2-40B4-BE49-F238E27FC236}">
                <a16:creationId xmlns:a16="http://schemas.microsoft.com/office/drawing/2014/main" id="{5406408F-154F-C335-C465-BC64D837F5F8}"/>
              </a:ext>
            </a:extLst>
          </p:cNvPr>
          <p:cNvPicPr>
            <a:picLocks noChangeAspect="1"/>
          </p:cNvPicPr>
          <p:nvPr/>
        </p:nvPicPr>
        <p:blipFill rotWithShape="1">
          <a:blip r:embed="rId4"/>
          <a:srcRect l="4792" r="61207"/>
          <a:stretch/>
        </p:blipFill>
        <p:spPr>
          <a:xfrm>
            <a:off x="7288230" y="4296585"/>
            <a:ext cx="2324791" cy="2324791"/>
          </a:xfrm>
          <a:custGeom>
            <a:avLst/>
            <a:gdLst/>
            <a:ahLst/>
            <a:cxnLst/>
            <a:rect l="l" t="t" r="r" b="b"/>
            <a:pathLst>
              <a:path w="2241934" h="2241934">
                <a:moveTo>
                  <a:pt x="1120967" y="0"/>
                </a:moveTo>
                <a:cubicBezTo>
                  <a:pt x="1740060" y="0"/>
                  <a:pt x="2241934" y="501874"/>
                  <a:pt x="2241934" y="1120967"/>
                </a:cubicBezTo>
                <a:cubicBezTo>
                  <a:pt x="2241934" y="1740060"/>
                  <a:pt x="1740060" y="2241934"/>
                  <a:pt x="1120967" y="2241934"/>
                </a:cubicBezTo>
                <a:cubicBezTo>
                  <a:pt x="501874" y="2241934"/>
                  <a:pt x="0" y="1740060"/>
                  <a:pt x="0" y="1120967"/>
                </a:cubicBezTo>
                <a:cubicBezTo>
                  <a:pt x="0" y="501874"/>
                  <a:pt x="501874" y="0"/>
                  <a:pt x="1120967" y="0"/>
                </a:cubicBezTo>
                <a:close/>
              </a:path>
            </a:pathLst>
          </a:custGeom>
        </p:spPr>
      </p:pic>
    </p:spTree>
    <p:extLst>
      <p:ext uri="{BB962C8B-B14F-4D97-AF65-F5344CB8AC3E}">
        <p14:creationId xmlns:p14="http://schemas.microsoft.com/office/powerpoint/2010/main" val="1528951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0A82ADD-5F1E-AE03-DBF6-2A43630EE278}"/>
              </a:ext>
            </a:extLst>
          </p:cNvPr>
          <p:cNvPicPr>
            <a:picLocks noChangeAspect="1"/>
          </p:cNvPicPr>
          <p:nvPr/>
        </p:nvPicPr>
        <p:blipFill rotWithShape="1">
          <a:blip r:embed="rId3"/>
          <a:srcRect l="2381" t="10098" r="6709" b="-2"/>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2D689B-5491-2BEC-6664-58E5B3346388}"/>
              </a:ext>
            </a:extLst>
          </p:cNvPr>
          <p:cNvSpPr>
            <a:spLocks noGrp="1"/>
          </p:cNvSpPr>
          <p:nvPr>
            <p:ph type="title"/>
          </p:nvPr>
        </p:nvSpPr>
        <p:spPr>
          <a:xfrm>
            <a:off x="477981" y="1122363"/>
            <a:ext cx="4023360" cy="3204134"/>
          </a:xfrm>
        </p:spPr>
        <p:txBody>
          <a:bodyPr vert="horz" lIns="91440" tIns="45720" rIns="91440" bIns="45720" rtlCol="0" anchor="t">
            <a:normAutofit/>
          </a:bodyPr>
          <a:lstStyle/>
          <a:p>
            <a:r>
              <a:rPr lang="en-US" sz="8000" dirty="0" err="1"/>
              <a:t>Modelle</a:t>
            </a:r>
            <a:endParaRPr lang="en-US" sz="8000" dirty="0"/>
          </a:p>
        </p:txBody>
      </p:sp>
      <p:sp>
        <p:nvSpPr>
          <p:cNvPr id="3" name="Text Placeholder 2">
            <a:extLst>
              <a:ext uri="{FF2B5EF4-FFF2-40B4-BE49-F238E27FC236}">
                <a16:creationId xmlns:a16="http://schemas.microsoft.com/office/drawing/2014/main" id="{B883CF68-5F79-8540-2E72-7D419B29CD6C}"/>
              </a:ext>
            </a:extLst>
          </p:cNvPr>
          <p:cNvSpPr>
            <a:spLocks noGrp="1"/>
          </p:cNvSpPr>
          <p:nvPr>
            <p:ph type="body" idx="1"/>
          </p:nvPr>
        </p:nvSpPr>
        <p:spPr>
          <a:xfrm>
            <a:off x="477980" y="4872922"/>
            <a:ext cx="4023359" cy="1208141"/>
          </a:xfrm>
        </p:spPr>
        <p:txBody>
          <a:bodyPr vert="horz" lIns="91440" tIns="45720" rIns="91440" bIns="45720" rtlCol="0">
            <a:normAutofit/>
          </a:bodyPr>
          <a:lstStyle/>
          <a:p>
            <a:endParaRPr lang="en-US" sz="2000">
              <a:solidFill>
                <a:schemeClr val="tx1"/>
              </a:solidFill>
            </a:endParaRP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71B81FCF-364D-D38B-E362-99AE46E14E34}"/>
              </a:ext>
            </a:extLst>
          </p:cNvPr>
          <p:cNvSpPr>
            <a:spLocks noGrp="1"/>
          </p:cNvSpPr>
          <p:nvPr>
            <p:ph type="dt" sz="half" idx="10"/>
          </p:nvPr>
        </p:nvSpPr>
        <p:spPr>
          <a:xfrm>
            <a:off x="477981" y="6356350"/>
            <a:ext cx="1214339" cy="365125"/>
          </a:xfrm>
        </p:spPr>
        <p:txBody>
          <a:bodyPr vert="horz" lIns="91440" tIns="45720" rIns="91440" bIns="45720" rtlCol="0" anchor="ctr">
            <a:normAutofit/>
          </a:bodyPr>
          <a:lstStyle/>
          <a:p>
            <a:pPr>
              <a:spcAft>
                <a:spcPts val="600"/>
              </a:spcAft>
              <a:defRPr/>
            </a:pPr>
            <a:fld id="{ED780DCF-6A2B-47D3-9FDC-24B601AECBA7}" type="datetime1">
              <a:rPr lang="en-US" smtClean="0">
                <a:solidFill>
                  <a:schemeClr val="tx1">
                    <a:lumMod val="50000"/>
                    <a:lumOff val="50000"/>
                  </a:schemeClr>
                </a:solidFill>
                <a:latin typeface="Calibri" panose="020F0502020204030204"/>
              </a:rPr>
              <a:t>5/2/2023</a:t>
            </a:fld>
            <a:endParaRPr lang="en-US">
              <a:solidFill>
                <a:schemeClr val="tx1">
                  <a:lumMod val="50000"/>
                  <a:lumOff val="50000"/>
                </a:schemeClr>
              </a:solidFill>
              <a:latin typeface="Calibri" panose="020F0502020204030204"/>
            </a:endParaRPr>
          </a:p>
        </p:txBody>
      </p:sp>
      <p:sp>
        <p:nvSpPr>
          <p:cNvPr id="5" name="Footer Placeholder 4">
            <a:extLst>
              <a:ext uri="{FF2B5EF4-FFF2-40B4-BE49-F238E27FC236}">
                <a16:creationId xmlns:a16="http://schemas.microsoft.com/office/drawing/2014/main" id="{91754D3C-7005-28E7-6F88-EB66A0B176D9}"/>
              </a:ext>
            </a:extLst>
          </p:cNvPr>
          <p:cNvSpPr>
            <a:spLocks noGrp="1"/>
          </p:cNvSpPr>
          <p:nvPr>
            <p:ph type="ftr" sz="quarter" idx="11"/>
          </p:nvPr>
        </p:nvSpPr>
        <p:spPr>
          <a:xfrm>
            <a:off x="1692321" y="6356350"/>
            <a:ext cx="2809017" cy="365125"/>
          </a:xfrm>
        </p:spPr>
        <p:txBody>
          <a:bodyPr vert="horz" lIns="91440" tIns="45720" rIns="91440" bIns="45720" rtlCol="0" anchor="ctr">
            <a:normAutofit/>
          </a:bodyPr>
          <a:lstStyle/>
          <a:p>
            <a:pPr algn="r">
              <a:spcAft>
                <a:spcPts val="600"/>
              </a:spcAft>
              <a:defRPr/>
            </a:pPr>
            <a:r>
              <a:rPr lang="en-US" kern="1200">
                <a:solidFill>
                  <a:schemeClr val="tx1">
                    <a:lumMod val="50000"/>
                    <a:lumOff val="50000"/>
                  </a:schemeClr>
                </a:solidFill>
                <a:latin typeface="Calibri" panose="020F0502020204030204"/>
                <a:ea typeface="+mn-ea"/>
                <a:cs typeface="+mn-cs"/>
              </a:rPr>
              <a:t>Formel 1</a:t>
            </a:r>
          </a:p>
        </p:txBody>
      </p:sp>
      <p:sp>
        <p:nvSpPr>
          <p:cNvPr id="6" name="Slide Number Placeholder 5">
            <a:extLst>
              <a:ext uri="{FF2B5EF4-FFF2-40B4-BE49-F238E27FC236}">
                <a16:creationId xmlns:a16="http://schemas.microsoft.com/office/drawing/2014/main" id="{AF7FA5FA-5D89-4DAC-3E7E-F92CCA9ECE43}"/>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4A02C0CA-695B-4E24-A1D3-3DA5FEDE07AC}" type="slidenum">
              <a:rPr lang="en-US">
                <a:solidFill>
                  <a:schemeClr val="bg1"/>
                </a:solidFill>
                <a:latin typeface="Calibri" panose="020F0502020204030204"/>
              </a:rPr>
              <a:pPr>
                <a:spcAft>
                  <a:spcPts val="600"/>
                </a:spcAft>
                <a:defRPr/>
              </a:pPr>
              <a:t>7</a:t>
            </a:fld>
            <a:endParaRPr lang="en-US">
              <a:solidFill>
                <a:schemeClr val="bg1"/>
              </a:solidFill>
              <a:latin typeface="Calibri" panose="020F0502020204030204"/>
            </a:endParaRPr>
          </a:p>
        </p:txBody>
      </p:sp>
    </p:spTree>
    <p:extLst>
      <p:ext uri="{BB962C8B-B14F-4D97-AF65-F5344CB8AC3E}">
        <p14:creationId xmlns:p14="http://schemas.microsoft.com/office/powerpoint/2010/main" val="2654097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424B9F-6266-AAFC-F012-78F9608AC95F}"/>
              </a:ext>
            </a:extLst>
          </p:cNvPr>
          <p:cNvSpPr>
            <a:spLocks noGrp="1"/>
          </p:cNvSpPr>
          <p:nvPr>
            <p:ph type="title"/>
          </p:nvPr>
        </p:nvSpPr>
        <p:spPr>
          <a:xfrm>
            <a:off x="838200" y="1558368"/>
            <a:ext cx="6155988" cy="2168809"/>
          </a:xfrm>
        </p:spPr>
        <p:txBody>
          <a:bodyPr anchor="t">
            <a:normAutofit/>
          </a:bodyPr>
          <a:lstStyle/>
          <a:p>
            <a:r>
              <a:rPr lang="de-DE" sz="5600" dirty="0"/>
              <a:t>Logisches Modell</a:t>
            </a:r>
            <a:endParaRPr lang="en-US" sz="5600" dirty="0"/>
          </a:p>
        </p:txBody>
      </p:sp>
      <p:cxnSp>
        <p:nvCxnSpPr>
          <p:cNvPr id="16" name="Straight Connector 15">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0C6CAC-0929-6D20-D84D-B8EE40EB774F}"/>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pic>
        <p:nvPicPr>
          <p:cNvPr id="7" name="Grafik 3">
            <a:extLst>
              <a:ext uri="{FF2B5EF4-FFF2-40B4-BE49-F238E27FC236}">
                <a16:creationId xmlns:a16="http://schemas.microsoft.com/office/drawing/2014/main" id="{0A1E3550-FE44-DB91-FB02-66F036DBC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168799" y="97157"/>
            <a:ext cx="4653582" cy="6624318"/>
          </a:xfrm>
          <a:prstGeom prst="rect">
            <a:avLst/>
          </a:prstGeom>
          <a:noFill/>
        </p:spPr>
      </p:pic>
      <p:sp>
        <p:nvSpPr>
          <p:cNvPr id="1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4" name="Date Placeholder 3">
            <a:extLst>
              <a:ext uri="{FF2B5EF4-FFF2-40B4-BE49-F238E27FC236}">
                <a16:creationId xmlns:a16="http://schemas.microsoft.com/office/drawing/2014/main" id="{21470358-78B2-7D98-BFEE-C3592A2FDF05}"/>
              </a:ext>
            </a:extLst>
          </p:cNvPr>
          <p:cNvSpPr>
            <a:spLocks noGrp="1"/>
          </p:cNvSpPr>
          <p:nvPr>
            <p:ph type="dt" sz="half" idx="10"/>
          </p:nvPr>
        </p:nvSpPr>
        <p:spPr>
          <a:xfrm>
            <a:off x="838200" y="6356350"/>
            <a:ext cx="2743200" cy="365125"/>
          </a:xfrm>
        </p:spPr>
        <p:txBody>
          <a:bodyPr>
            <a:normAutofit/>
          </a:bodyPr>
          <a:lstStyle/>
          <a:p>
            <a:pPr>
              <a:spcAft>
                <a:spcPts val="600"/>
              </a:spcAft>
            </a:pPr>
            <a:fld id="{6D1A1DE7-46DC-4140-BB40-6D71500A2207}" type="datetime1">
              <a:rPr lang="en-US" smtClean="0">
                <a:solidFill>
                  <a:schemeClr val="tx1">
                    <a:alpha val="60000"/>
                  </a:schemeClr>
                </a:solidFill>
              </a:r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87E6D2B0-E9FD-039E-0C3E-BA7D1508DB73}"/>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a:solidFill>
                  <a:schemeClr val="tx1">
                    <a:alpha val="60000"/>
                  </a:schemeClr>
                </a:solidFill>
              </a:rPr>
              <a:pPr>
                <a:spcAft>
                  <a:spcPts val="600"/>
                </a:spcAft>
              </a:pPr>
              <a:t>8</a:t>
            </a:fld>
            <a:endParaRPr lang="en-US">
              <a:solidFill>
                <a:schemeClr val="tx1">
                  <a:alpha val="60000"/>
                </a:schemeClr>
              </a:solidFill>
            </a:endParaRPr>
          </a:p>
        </p:txBody>
      </p:sp>
      <p:sp>
        <p:nvSpPr>
          <p:cNvPr id="8" name="Content Placeholder 2">
            <a:extLst>
              <a:ext uri="{FF2B5EF4-FFF2-40B4-BE49-F238E27FC236}">
                <a16:creationId xmlns:a16="http://schemas.microsoft.com/office/drawing/2014/main" id="{32461A24-0881-EF53-567E-D0D5527182D8}"/>
              </a:ext>
            </a:extLst>
          </p:cNvPr>
          <p:cNvSpPr>
            <a:spLocks noGrp="1"/>
          </p:cNvSpPr>
          <p:nvPr>
            <p:ph idx="1"/>
          </p:nvPr>
        </p:nvSpPr>
        <p:spPr>
          <a:xfrm>
            <a:off x="803776" y="2829330"/>
            <a:ext cx="6190412" cy="3344459"/>
          </a:xfrm>
        </p:spPr>
        <p:txBody>
          <a:bodyPr anchor="t">
            <a:normAutofit/>
          </a:bodyPr>
          <a:lstStyle/>
          <a:p>
            <a:r>
              <a:rPr lang="en-US" sz="1800" dirty="0" err="1"/>
              <a:t>Zentrale</a:t>
            </a:r>
            <a:r>
              <a:rPr lang="en-US" sz="1800" dirty="0"/>
              <a:t> </a:t>
            </a:r>
            <a:r>
              <a:rPr lang="en-US" sz="1800" dirty="0" err="1"/>
              <a:t>Tabellen</a:t>
            </a:r>
            <a:r>
              <a:rPr lang="en-US" sz="1800" dirty="0"/>
              <a:t>: Drivers, races und constructors</a:t>
            </a:r>
          </a:p>
          <a:p>
            <a:endParaRPr lang="de-DE" sz="1800" dirty="0"/>
          </a:p>
          <a:p>
            <a:r>
              <a:rPr lang="de-DE" sz="1800" dirty="0"/>
              <a:t>Übersicht Primär- und Sekundärschlüssel, sowie Kardinalitäten zwischen Tabellen</a:t>
            </a:r>
            <a:endParaRPr lang="en-US" sz="1800" dirty="0"/>
          </a:p>
        </p:txBody>
      </p:sp>
    </p:spTree>
    <p:extLst>
      <p:ext uri="{BB962C8B-B14F-4D97-AF65-F5344CB8AC3E}">
        <p14:creationId xmlns:p14="http://schemas.microsoft.com/office/powerpoint/2010/main" val="1250633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E97CED-F608-25AD-4337-79674FCD8781}"/>
              </a:ext>
            </a:extLst>
          </p:cNvPr>
          <p:cNvSpPr>
            <a:spLocks noGrp="1"/>
          </p:cNvSpPr>
          <p:nvPr>
            <p:ph type="title"/>
          </p:nvPr>
        </p:nvSpPr>
        <p:spPr>
          <a:xfrm>
            <a:off x="838200" y="1336390"/>
            <a:ext cx="6155988" cy="1182927"/>
          </a:xfrm>
        </p:spPr>
        <p:txBody>
          <a:bodyPr anchor="b">
            <a:normAutofit/>
          </a:bodyPr>
          <a:lstStyle/>
          <a:p>
            <a:r>
              <a:rPr lang="de-DE" sz="5600" dirty="0"/>
              <a:t>E/R Modell</a:t>
            </a:r>
            <a:endParaRPr lang="en-US" sz="5600" dirty="0"/>
          </a:p>
        </p:txBody>
      </p:sp>
      <p:cxnSp>
        <p:nvCxnSpPr>
          <p:cNvPr id="14" name="Straight Connector 13">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E575E51-23D0-0F16-F936-A84616288FA2}"/>
              </a:ext>
            </a:extLst>
          </p:cNvPr>
          <p:cNvSpPr>
            <a:spLocks noGrp="1"/>
          </p:cNvSpPr>
          <p:nvPr>
            <p:ph type="ftr" sz="quarter" idx="11"/>
          </p:nvPr>
        </p:nvSpPr>
        <p:spPr>
          <a:xfrm>
            <a:off x="7962190" y="623907"/>
            <a:ext cx="4114800" cy="365125"/>
          </a:xfrm>
        </p:spPr>
        <p:txBody>
          <a:bodyPr>
            <a:normAutofit/>
          </a:bodyPr>
          <a:lstStyle/>
          <a:p>
            <a:pPr>
              <a:spcAft>
                <a:spcPts val="600"/>
              </a:spcAft>
            </a:pPr>
            <a:r>
              <a:rPr lang="de-DE">
                <a:solidFill>
                  <a:schemeClr val="tx1">
                    <a:alpha val="60000"/>
                  </a:schemeClr>
                </a:solidFill>
              </a:rPr>
              <a:t>Formel 1</a:t>
            </a:r>
            <a:endParaRPr lang="en-US">
              <a:solidFill>
                <a:schemeClr val="tx1">
                  <a:alpha val="60000"/>
                </a:schemeClr>
              </a:solidFill>
            </a:endParaRPr>
          </a:p>
        </p:txBody>
      </p:sp>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4" name="Date Placeholder 3">
            <a:extLst>
              <a:ext uri="{FF2B5EF4-FFF2-40B4-BE49-F238E27FC236}">
                <a16:creationId xmlns:a16="http://schemas.microsoft.com/office/drawing/2014/main" id="{7DD585B7-1C43-30D9-CC70-4D39A75E5834}"/>
              </a:ext>
            </a:extLst>
          </p:cNvPr>
          <p:cNvSpPr>
            <a:spLocks noGrp="1"/>
          </p:cNvSpPr>
          <p:nvPr>
            <p:ph type="dt" sz="half" idx="10"/>
          </p:nvPr>
        </p:nvSpPr>
        <p:spPr>
          <a:xfrm>
            <a:off x="838200" y="6356350"/>
            <a:ext cx="2743200" cy="365125"/>
          </a:xfrm>
        </p:spPr>
        <p:txBody>
          <a:bodyPr>
            <a:normAutofit/>
          </a:bodyPr>
          <a:lstStyle/>
          <a:p>
            <a:pPr>
              <a:spcAft>
                <a:spcPts val="600"/>
              </a:spcAft>
            </a:pPr>
            <a:fld id="{74AB47EB-D7D3-4B67-9D84-C28BD8AA30DE}" type="datetime1">
              <a:rPr lang="en-US" smtClean="0">
                <a:solidFill>
                  <a:schemeClr val="tx1">
                    <a:alpha val="60000"/>
                  </a:schemeClr>
                </a:solidFill>
              </a:rPr>
              <a:t>5/2/2023</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15A3DDC-9790-1369-0558-F9749133A994}"/>
              </a:ext>
            </a:extLst>
          </p:cNvPr>
          <p:cNvSpPr>
            <a:spLocks noGrp="1"/>
          </p:cNvSpPr>
          <p:nvPr>
            <p:ph type="sldNum" sz="quarter" idx="12"/>
          </p:nvPr>
        </p:nvSpPr>
        <p:spPr>
          <a:xfrm>
            <a:off x="8610600" y="6356350"/>
            <a:ext cx="2743200" cy="365125"/>
          </a:xfrm>
        </p:spPr>
        <p:txBody>
          <a:bodyPr>
            <a:normAutofit/>
          </a:bodyPr>
          <a:lstStyle/>
          <a:p>
            <a:pPr>
              <a:spcAft>
                <a:spcPts val="600"/>
              </a:spcAft>
            </a:pPr>
            <a:fld id="{4A02C0CA-695B-4E24-A1D3-3DA5FEDE07AC}" type="slidenum">
              <a:rPr lang="en-US" smtClean="0">
                <a:solidFill>
                  <a:schemeClr val="tx1">
                    <a:alpha val="60000"/>
                  </a:schemeClr>
                </a:solidFill>
              </a:rPr>
              <a:pPr>
                <a:spcAft>
                  <a:spcPts val="600"/>
                </a:spcAft>
              </a:pPr>
              <a:t>9</a:t>
            </a:fld>
            <a:endParaRPr lang="en-US">
              <a:solidFill>
                <a:schemeClr val="tx1">
                  <a:alpha val="60000"/>
                </a:schemeClr>
              </a:solidFill>
            </a:endParaRPr>
          </a:p>
        </p:txBody>
      </p:sp>
      <p:sp>
        <p:nvSpPr>
          <p:cNvPr id="8" name="Content Placeholder 2">
            <a:extLst>
              <a:ext uri="{FF2B5EF4-FFF2-40B4-BE49-F238E27FC236}">
                <a16:creationId xmlns:a16="http://schemas.microsoft.com/office/drawing/2014/main" id="{8C04DBEA-F493-A54D-F99A-A72B2EDB1DBB}"/>
              </a:ext>
            </a:extLst>
          </p:cNvPr>
          <p:cNvSpPr>
            <a:spLocks noGrp="1"/>
          </p:cNvSpPr>
          <p:nvPr>
            <p:ph idx="1"/>
          </p:nvPr>
        </p:nvSpPr>
        <p:spPr>
          <a:xfrm>
            <a:off x="803776" y="2829330"/>
            <a:ext cx="6190412" cy="3344459"/>
          </a:xfrm>
        </p:spPr>
        <p:txBody>
          <a:bodyPr anchor="t">
            <a:normAutofit/>
          </a:bodyPr>
          <a:lstStyle/>
          <a:p>
            <a:r>
              <a:rPr lang="en-US" sz="1800" dirty="0" err="1"/>
              <a:t>Übernahme</a:t>
            </a:r>
            <a:r>
              <a:rPr lang="en-US" sz="1800" dirty="0"/>
              <a:t> in DWC + </a:t>
            </a:r>
            <a:r>
              <a:rPr lang="en-US" sz="1800" dirty="0" err="1"/>
              <a:t>Ergänzung</a:t>
            </a:r>
            <a:r>
              <a:rPr lang="en-US" sz="1800" dirty="0"/>
              <a:t> um Views für </a:t>
            </a:r>
            <a:r>
              <a:rPr lang="en-US" sz="1800" dirty="0" err="1"/>
              <a:t>Analyse</a:t>
            </a:r>
            <a:endParaRPr lang="en-US" sz="1800" dirty="0"/>
          </a:p>
        </p:txBody>
      </p:sp>
      <p:pic>
        <p:nvPicPr>
          <p:cNvPr id="17" name="Picture 16">
            <a:extLst>
              <a:ext uri="{FF2B5EF4-FFF2-40B4-BE49-F238E27FC236}">
                <a16:creationId xmlns:a16="http://schemas.microsoft.com/office/drawing/2014/main" id="{D4D6D879-C89E-B569-DA9B-26A10F94BE1C}"/>
              </a:ext>
            </a:extLst>
          </p:cNvPr>
          <p:cNvPicPr>
            <a:picLocks noChangeAspect="1"/>
          </p:cNvPicPr>
          <p:nvPr/>
        </p:nvPicPr>
        <p:blipFill>
          <a:blip r:embed="rId2"/>
          <a:stretch>
            <a:fillRect/>
          </a:stretch>
        </p:blipFill>
        <p:spPr>
          <a:xfrm>
            <a:off x="9054773" y="3381911"/>
            <a:ext cx="2761907" cy="2362767"/>
          </a:xfrm>
          <a:prstGeom prst="rect">
            <a:avLst/>
          </a:prstGeom>
        </p:spPr>
      </p:pic>
      <p:pic>
        <p:nvPicPr>
          <p:cNvPr id="24" name="Picture 23">
            <a:extLst>
              <a:ext uri="{FF2B5EF4-FFF2-40B4-BE49-F238E27FC236}">
                <a16:creationId xmlns:a16="http://schemas.microsoft.com/office/drawing/2014/main" id="{428554BD-D67F-39E2-BFF0-86B7CF0900E0}"/>
              </a:ext>
            </a:extLst>
          </p:cNvPr>
          <p:cNvPicPr>
            <a:picLocks noChangeAspect="1"/>
          </p:cNvPicPr>
          <p:nvPr/>
        </p:nvPicPr>
        <p:blipFill>
          <a:blip r:embed="rId3"/>
          <a:stretch>
            <a:fillRect/>
          </a:stretch>
        </p:blipFill>
        <p:spPr>
          <a:xfrm>
            <a:off x="73890" y="3111660"/>
            <a:ext cx="8931564" cy="3655710"/>
          </a:xfrm>
          <a:prstGeom prst="rect">
            <a:avLst/>
          </a:prstGeom>
        </p:spPr>
      </p:pic>
    </p:spTree>
    <p:extLst>
      <p:ext uri="{BB962C8B-B14F-4D97-AF65-F5344CB8AC3E}">
        <p14:creationId xmlns:p14="http://schemas.microsoft.com/office/powerpoint/2010/main" val="4235410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1923</Words>
  <Application>Microsoft Office PowerPoint</Application>
  <PresentationFormat>Breitbild</PresentationFormat>
  <Paragraphs>238</Paragraphs>
  <Slides>23</Slides>
  <Notes>18</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23</vt:i4>
      </vt:variant>
    </vt:vector>
  </HeadingPairs>
  <TitlesOfParts>
    <vt:vector size="28" baseType="lpstr">
      <vt:lpstr>Arial</vt:lpstr>
      <vt:lpstr>Calibri</vt:lpstr>
      <vt:lpstr>Calibri Light</vt:lpstr>
      <vt:lpstr>Symbol</vt:lpstr>
      <vt:lpstr>Office Theme</vt:lpstr>
      <vt:lpstr>Formel 1</vt:lpstr>
      <vt:lpstr>Agenda</vt:lpstr>
      <vt:lpstr>Daten</vt:lpstr>
      <vt:lpstr>Grundlage</vt:lpstr>
      <vt:lpstr>Exploration</vt:lpstr>
      <vt:lpstr>Wrangling</vt:lpstr>
      <vt:lpstr>Modelle</vt:lpstr>
      <vt:lpstr>Logisches Modell</vt:lpstr>
      <vt:lpstr>E/R Modell</vt:lpstr>
      <vt:lpstr>Implementierung DWC</vt:lpstr>
      <vt:lpstr>Datenqualität</vt:lpstr>
      <vt:lpstr>Transformationen</vt:lpstr>
      <vt:lpstr>Dimensional Views</vt:lpstr>
      <vt:lpstr>Analytical Views</vt:lpstr>
      <vt:lpstr>Stories  in SAC</vt:lpstr>
      <vt:lpstr>Überblick</vt:lpstr>
      <vt:lpstr>Fahrer</vt:lpstr>
      <vt:lpstr>Fahrer</vt:lpstr>
      <vt:lpstr>Heimvorteil</vt:lpstr>
      <vt:lpstr>Rennstrecke</vt:lpstr>
      <vt:lpstr>Status</vt:lpstr>
      <vt:lpstr>Fazit</vt:lpstr>
      <vt:lpstr>Fazit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Formel 1 </dc:title>
  <dc:creator>Nicolas Henzel</dc:creator>
  <cp:lastModifiedBy>Alexandra Speer</cp:lastModifiedBy>
  <cp:revision>95</cp:revision>
  <dcterms:created xsi:type="dcterms:W3CDTF">2023-04-28T19:49:49Z</dcterms:created>
  <dcterms:modified xsi:type="dcterms:W3CDTF">2023-05-02T15:52:49Z</dcterms:modified>
</cp:coreProperties>
</file>